
<file path=[Content_Types].xml><?xml version="1.0" encoding="utf-8"?>
<Types xmlns="http://schemas.openxmlformats.org/package/2006/content-types">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Lst>
  <p:sldSz cx="9144000" cy="6858000" type="screen4x3"/>
  <p:notesSz cx="6858000" cy="9144000"/>
  <p:custDataLst>
    <p:tags r:id="rId12"/>
  </p:custDataLst>
  <p:defaultTextStyle>
    <a:defPPr>
      <a:defRPr lang="zh-CN"/>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06" userDrawn="1">
          <p15:clr>
            <a:srgbClr val="A4A3A4"/>
          </p15:clr>
        </p15:guide>
        <p15:guide id="2" pos="291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AEA50E2-F447-43A6-9084-6A41CD610C70}" styleName="表样式 1 25">
    <a:wholeTbl>
      <a:tcTxStyle>
        <a:fontRef idx="none">
          <a:srgbClr val="000000"/>
        </a:fontRef>
      </a:tcTxStyle>
      <a:tcStyle>
        <a:tcBdr>
          <a:left>
            <a:ln w="9525" cmpd="sng">
              <a:solidFill>
                <a:srgbClr val="72BFC5"/>
              </a:solidFill>
            </a:ln>
          </a:left>
          <a:right>
            <a:ln w="9525" cmpd="sng">
              <a:solidFill>
                <a:srgbClr val="72BFC5"/>
              </a:solidFill>
            </a:ln>
          </a:right>
          <a:top>
            <a:ln w="9525" cmpd="sng">
              <a:solidFill>
                <a:srgbClr val="72BFC5"/>
              </a:solidFill>
            </a:ln>
          </a:top>
          <a:bottom>
            <a:ln w="9525" cmpd="sng">
              <a:solidFill>
                <a:srgbClr val="72BFC5"/>
              </a:solidFill>
            </a:ln>
          </a:bottom>
          <a:insideH>
            <a:ln w="9525" cmpd="sng">
              <a:solidFill>
                <a:srgbClr val="72BFC5">
                  <a:lumMod val="40000"/>
                  <a:lumOff val="60000"/>
                </a:srgbClr>
              </a:solidFill>
            </a:ln>
          </a:insideH>
          <a:insideV>
            <a:ln w="9525" cmpd="sng">
              <a:solidFill>
                <a:srgbClr val="72BFC5">
                  <a:lumMod val="40000"/>
                  <a:lumOff val="60000"/>
                </a:srgbClr>
              </a:solidFill>
            </a:ln>
          </a:insideV>
        </a:tcBdr>
        <a:fill>
          <a:solidFill>
            <a:srgbClr val="FFFFFF"/>
          </a:solidFill>
        </a:fill>
      </a:tcStyle>
    </a:wholeTbl>
    <a:band2H>
      <a:tcStyle>
        <a:tcBdr/>
        <a:fill>
          <a:solidFill>
            <a:srgbClr val="72BFC5">
              <a:lumMod val="10000"/>
              <a:lumOff val="90000"/>
            </a:srgbClr>
          </a:solidFill>
        </a:fill>
      </a:tcStyle>
    </a:band2H>
    <a:band1V>
      <a:tcStyle>
        <a:tcBdr/>
        <a:fill>
          <a:solidFill>
            <a:srgbClr val="72BFC5">
              <a:lumMod val="10000"/>
              <a:lumOff val="90000"/>
            </a:srgbClr>
          </a:solidFill>
        </a:fill>
      </a:tcStyle>
    </a:band1V>
    <a:band2V>
      <a:tcStyle>
        <a:tcBdr/>
      </a:tcStyle>
    </a:band2V>
    <a:lastCol>
      <a:tcTxStyle b="on">
        <a:fontRef idx="none">
          <a:srgbClr val="08090C"/>
        </a:fontRef>
      </a:tcTxStyle>
      <a:tcStyle>
        <a:tcBdr>
          <a:left>
            <a:ln w="9525" cmpd="sng">
              <a:solidFill>
                <a:srgbClr val="72BFC5">
                  <a:lumMod val="40000"/>
                  <a:lumOff val="60000"/>
                </a:srgbClr>
              </a:solidFill>
            </a:ln>
          </a:left>
          <a:right>
            <a:ln w="9525" cmpd="sng">
              <a:solidFill>
                <a:srgbClr val="72BFC5"/>
              </a:solidFill>
            </a:ln>
          </a:right>
          <a:top>
            <a:ln w="9525" cmpd="sng">
              <a:solidFill>
                <a:srgbClr val="72BFC5"/>
              </a:solidFill>
            </a:ln>
          </a:top>
          <a:bottom>
            <a:ln w="9525" cmpd="sng">
              <a:solidFill>
                <a:srgbClr val="72BFC5"/>
              </a:solidFill>
            </a:ln>
          </a:bottom>
          <a:insideH>
            <a:ln w="9525" cmpd="sng">
              <a:solidFill>
                <a:srgbClr val="72BFC5">
                  <a:lumMod val="40000"/>
                  <a:lumOff val="60000"/>
                </a:srgbClr>
              </a:solidFill>
            </a:ln>
          </a:insideH>
          <a:insideV>
            <a:ln>
              <a:noFill/>
            </a:ln>
          </a:insideV>
        </a:tcBdr>
        <a:fill>
          <a:solidFill>
            <a:srgbClr val="72BFC5">
              <a:lumMod val="20000"/>
              <a:lumOff val="80000"/>
            </a:srgbClr>
          </a:solidFill>
        </a:fill>
      </a:tcStyle>
    </a:lastCol>
    <a:firstCol>
      <a:tcTxStyle b="on">
        <a:fontRef idx="none">
          <a:srgbClr val="08090C"/>
        </a:fontRef>
      </a:tcTxStyle>
      <a:tcStyle>
        <a:tcBdr>
          <a:left>
            <a:ln w="9525" cmpd="sng">
              <a:solidFill>
                <a:srgbClr val="72BFC5"/>
              </a:solidFill>
            </a:ln>
          </a:left>
          <a:right>
            <a:ln w="9525" cmpd="sng">
              <a:solidFill>
                <a:srgbClr val="72BFC5">
                  <a:lumMod val="40000"/>
                  <a:lumOff val="60000"/>
                </a:srgbClr>
              </a:solidFill>
            </a:ln>
          </a:right>
          <a:top>
            <a:ln w="9525" cmpd="sng">
              <a:solidFill>
                <a:srgbClr val="72BFC5"/>
              </a:solidFill>
            </a:ln>
          </a:top>
          <a:bottom>
            <a:ln w="9525" cmpd="sng">
              <a:solidFill>
                <a:srgbClr val="72BFC5"/>
              </a:solidFill>
            </a:ln>
          </a:bottom>
          <a:insideH>
            <a:ln w="9525" cmpd="sng">
              <a:solidFill>
                <a:srgbClr val="72BFC5">
                  <a:lumMod val="40000"/>
                  <a:lumOff val="60000"/>
                </a:srgbClr>
              </a:solidFill>
            </a:ln>
          </a:insideH>
          <a:insideV>
            <a:ln>
              <a:noFill/>
            </a:ln>
          </a:insideV>
        </a:tcBdr>
        <a:fill>
          <a:solidFill>
            <a:srgbClr val="72BFC5">
              <a:lumMod val="20000"/>
              <a:lumOff val="80000"/>
            </a:srgbClr>
          </a:solidFill>
        </a:fill>
      </a:tcStyle>
    </a:firstCol>
    <a:lastRow>
      <a:tcTxStyle b="on">
        <a:fontRef idx="none">
          <a:srgbClr val="72BFC5"/>
        </a:fontRef>
      </a:tcTxStyle>
      <a:tcStyle>
        <a:tcBdr>
          <a:left>
            <a:ln w="9525" cmpd="sng">
              <a:solidFill>
                <a:srgbClr val="72BFC5"/>
              </a:solidFill>
            </a:ln>
          </a:left>
          <a:right>
            <a:ln w="9525" cmpd="sng">
              <a:solidFill>
                <a:srgbClr val="72BFC5"/>
              </a:solidFill>
            </a:ln>
          </a:right>
          <a:top>
            <a:ln w="9525" cmpd="sng">
              <a:solidFill>
                <a:srgbClr val="72BFC5"/>
              </a:solidFill>
            </a:ln>
          </a:top>
          <a:bottom>
            <a:ln w="9525" cmpd="sng">
              <a:solidFill>
                <a:srgbClr val="72BFC5"/>
              </a:solidFill>
            </a:ln>
          </a:bottom>
          <a:insideH>
            <a:ln>
              <a:noFill/>
            </a:ln>
          </a:insideH>
          <a:insideV>
            <a:ln>
              <a:noFill/>
            </a:ln>
          </a:insideV>
        </a:tcBdr>
        <a:fill>
          <a:solidFill>
            <a:srgbClr val="FFFFFF"/>
          </a:solidFill>
        </a:fill>
      </a:tcStyle>
    </a:lastRow>
    <a:firstRow>
      <a:tcTxStyle b="on">
        <a:fontRef idx="none">
          <a:srgbClr val="FFFFFF"/>
        </a:fontRef>
      </a:tcTxStyle>
      <a:tcStyle>
        <a:tcBdr>
          <a:left>
            <a:ln w="9525" cmpd="sng">
              <a:solidFill>
                <a:srgbClr val="72BFC5"/>
              </a:solidFill>
            </a:ln>
          </a:left>
          <a:right>
            <a:ln w="9525" cmpd="sng">
              <a:solidFill>
                <a:srgbClr val="72BFC5"/>
              </a:solidFill>
            </a:ln>
          </a:right>
          <a:top>
            <a:ln w="9525" cmpd="sng">
              <a:solidFill>
                <a:srgbClr val="72BFC5"/>
              </a:solidFill>
            </a:ln>
          </a:top>
          <a:bottom>
            <a:ln w="9525" cmpd="sng">
              <a:solidFill>
                <a:srgbClr val="72BFC5"/>
              </a:solidFill>
            </a:ln>
          </a:bottom>
          <a:insideH>
            <a:ln>
              <a:noFill/>
            </a:ln>
          </a:insideH>
          <a:insideV>
            <a:ln w="9525" cmpd="sng">
              <a:solidFill>
                <a:srgbClr val="72BFC5">
                  <a:lumMod val="40000"/>
                  <a:lumOff val="60000"/>
                </a:srgbClr>
              </a:solidFill>
            </a:ln>
          </a:insideV>
        </a:tcBdr>
        <a:fill>
          <a:solidFill>
            <a:srgbClr val="72BFC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9" d="100"/>
          <a:sy n="69" d="100"/>
        </p:scale>
        <p:origin x="-138" y="-102"/>
      </p:cViewPr>
      <p:guideLst>
        <p:guide orient="horz" pos="2106"/>
        <p:guide pos="2911"/>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presProps" Target="presProps.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2" Type="http://schemas.openxmlformats.org/officeDocument/2006/relationships/tags" Target="tags/tag9.xml"/><Relationship Id="rId11" Type="http://schemas.openxmlformats.org/officeDocument/2006/relationships/tableStyles" Target="tableStyles.xml"/><Relationship Id="rId10" Type="http://schemas.openxmlformats.org/officeDocument/2006/relationships/viewProps" Target="viewProp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54296"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标题 1025"/>
          <p:cNvSpPr>
            <a:spLocks noGrp="1"/>
          </p:cNvSpPr>
          <p:nvPr>
            <p:ph type="title"/>
          </p:nvPr>
        </p:nvSpPr>
        <p:spPr>
          <a:xfrm>
            <a:off x="457200" y="274638"/>
            <a:ext cx="8229600" cy="1143000"/>
          </a:xfrm>
          <a:prstGeom prst="rect">
            <a:avLst/>
          </a:prstGeom>
          <a:noFill/>
          <a:ln w="9525">
            <a:noFill/>
          </a:ln>
        </p:spPr>
        <p:txBody>
          <a:bodyPr anchor="ctr" anchorCtr="0"/>
          <a:p>
            <a:pPr lvl="0"/>
            <a:r>
              <a:rPr lang="zh-CN" altLang="en-US"/>
              <a:t>单击此处编辑母版标题样式</a:t>
            </a:r>
            <a:endParaRPr lang="zh-CN" altLang="en-US"/>
          </a:p>
        </p:txBody>
      </p:sp>
      <p:sp>
        <p:nvSpPr>
          <p:cNvPr id="1027" name="文本占位符 1026"/>
          <p:cNvSpPr>
            <a:spLocks noGrp="1"/>
          </p:cNvSpPr>
          <p:nvPr>
            <p:ph type="body" idx="1"/>
          </p:nvPr>
        </p:nvSpPr>
        <p:spPr>
          <a:xfrm>
            <a:off x="457200" y="1600200"/>
            <a:ext cx="8229600" cy="4525963"/>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a:endParaRPr lang="zh-CN" altLang="en-US">
              <a:latin typeface="Arial" panose="020B0604020202020204" pitchFamily="34" charset="0"/>
            </a:endParaRPr>
          </a:p>
        </p:txBody>
      </p:sp>
      <p:sp>
        <p:nvSpPr>
          <p:cNvPr id="1029" name="页脚占位符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a:endParaRPr lang="zh-CN" altLang="en-US">
              <a:latin typeface="Arial" panose="020B0604020202020204" pitchFamily="34" charset="0"/>
            </a:endParaRPr>
          </a:p>
        </p:txBody>
      </p:sp>
      <p:sp>
        <p:nvSpPr>
          <p:cNvPr id="1030" name="灯片编号占位符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custDataLst>
              <p:tags r:id="rId1"/>
            </p:custDataLst>
          </p:nvPr>
        </p:nvGraphicFramePr>
        <p:xfrm>
          <a:off x="769620" y="575945"/>
          <a:ext cx="7649845" cy="5989955"/>
        </p:xfrm>
        <a:graphic>
          <a:graphicData uri="http://schemas.openxmlformats.org/drawingml/2006/table">
            <a:tbl>
              <a:tblPr firstRow="1" bandCol="1">
                <a:tableStyleId>{BAEA50E2-F447-43A6-9084-6A41CD610C70}</a:tableStyleId>
              </a:tblPr>
              <a:tblGrid>
                <a:gridCol w="341630"/>
                <a:gridCol w="738505"/>
                <a:gridCol w="771525"/>
                <a:gridCol w="3077845"/>
                <a:gridCol w="1003935"/>
                <a:gridCol w="876300"/>
                <a:gridCol w="840105"/>
              </a:tblGrid>
              <a:tr h="558800">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序号</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细分领域</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所属产业</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场景机会</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场景规模</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配套政策</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牵头单位</a:t>
                      </a:r>
                      <a:endParaRPr lang="zh-CN" sz="1000" b="1">
                        <a:latin typeface="微软雅黑" panose="020B0503020204020204" charset="-122"/>
                        <a:ea typeface="微软雅黑" panose="020B0503020204020204" charset="-122"/>
                      </a:endParaRPr>
                    </a:p>
                  </a:txBody>
                  <a:tcPr marL="68580" marR="68580" marT="0" marB="0" anchor="ctr" anchorCtr="0"/>
                </a:tc>
              </a:tr>
              <a:tr h="1178560">
                <a:tc>
                  <a:txBody>
                    <a:bodyPr/>
                    <a:p>
                      <a:pPr marL="0" indent="0" algn="ctr" fontAlgn="ctr">
                        <a:lnSpc>
                          <a:spcPts val="2200"/>
                        </a:lnSpc>
                        <a:spcBef>
                          <a:spcPct val="0"/>
                        </a:spcBef>
                        <a:spcAft>
                          <a:spcPct val="0"/>
                        </a:spcAft>
                      </a:pPr>
                      <a:r>
                        <a:rPr lang="en-US" altLang="zh-CN" sz="1000">
                          <a:latin typeface="微软雅黑" panose="020B0503020204020204" charset="-122"/>
                          <a:ea typeface="微软雅黑" panose="020B0503020204020204" charset="-122"/>
                        </a:rPr>
                        <a:t>1</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a:latin typeface="微软雅黑" panose="020B0503020204020204" charset="-122"/>
                          <a:ea typeface="微软雅黑" panose="020B0503020204020204" charset="-122"/>
                        </a:rPr>
                        <a:t>装备制造</a:t>
                      </a:r>
                      <a:endParaRPr lang="zh-CN" sz="100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a:latin typeface="微软雅黑" panose="020B0503020204020204" charset="-122"/>
                          <a:ea typeface="微软雅黑" panose="020B0503020204020204" charset="-122"/>
                        </a:rPr>
                        <a:t>绿色能源</a:t>
                      </a:r>
                      <a:endParaRPr lang="zh-CN" sz="100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sz="1000">
                          <a:latin typeface="微软雅黑" panose="020B0503020204020204" charset="-122"/>
                          <a:ea typeface="微软雅黑" panose="020B0503020204020204" charset="-122"/>
                        </a:rPr>
                        <a:t>围绕风电主机、塔筒、海缆、叶片、光伏组件、支架、储能设备等新能源开发装备，引进集聚海上新能源上下游企业，力争形成千亿级新能源装备产业，加速打造我国北方深远海风电母港。</a:t>
                      </a:r>
                      <a:endParaRPr lang="zh-CN" sz="100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sz="1000">
                          <a:latin typeface="微软雅黑" panose="020B0503020204020204" charset="-122"/>
                          <a:ea typeface="微软雅黑" panose="020B0503020204020204" charset="-122"/>
                          <a:cs typeface="微软雅黑" panose="020B0503020204020204" charset="-122"/>
                        </a:rPr>
                        <a:t>青岛市场机会规模</a:t>
                      </a:r>
                      <a:r>
                        <a:rPr lang="en-US" altLang="zh-CN" sz="1000">
                          <a:latin typeface="微软雅黑" panose="020B0503020204020204" charset="-122"/>
                          <a:ea typeface="微软雅黑" panose="020B0503020204020204" charset="-122"/>
                          <a:cs typeface="微软雅黑" panose="020B0503020204020204" charset="-122"/>
                        </a:rPr>
                        <a:t>1000</a:t>
                      </a:r>
                      <a:r>
                        <a:rPr lang="zh-CN" sz="1000">
                          <a:latin typeface="微软雅黑" panose="020B0503020204020204" charset="-122"/>
                          <a:ea typeface="微软雅黑" panose="020B0503020204020204" charset="-122"/>
                          <a:cs typeface="微软雅黑" panose="020B0503020204020204" charset="-122"/>
                        </a:rPr>
                        <a:t>亿元</a:t>
                      </a:r>
                      <a:endParaRPr lang="zh-CN"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c rowSpan="4">
                  <a:txBody>
                    <a:bodyPr/>
                    <a:p>
                      <a:pPr marL="0" indent="0" algn="just" fontAlgn="ctr">
                        <a:lnSpc>
                          <a:spcPts val="2200"/>
                        </a:lnSpc>
                        <a:spcBef>
                          <a:spcPct val="0"/>
                        </a:spcBef>
                        <a:spcAft>
                          <a:spcPct val="0"/>
                        </a:spcAft>
                      </a:pPr>
                      <a:r>
                        <a:rPr lang="zh-CN" sz="1000">
                          <a:latin typeface="微软雅黑" panose="020B0503020204020204" charset="-122"/>
                          <a:ea typeface="微软雅黑" panose="020B0503020204020204" charset="-122"/>
                        </a:rPr>
                        <a:t>成立青岛市绿色能源产业联盟，为参与青岛海上新能源基地建设的开发建设、装备制造、施工运维、技术创新、金融法务等企业搭建供需对接平台</a:t>
                      </a:r>
                      <a:endParaRPr lang="zh-CN" sz="1000">
                        <a:latin typeface="微软雅黑" panose="020B0503020204020204" charset="-122"/>
                        <a:ea typeface="微软雅黑" panose="020B0503020204020204" charset="-122"/>
                      </a:endParaRPr>
                    </a:p>
                  </a:txBody>
                  <a:tcPr marL="68580" marR="68580" marT="0" marB="0" anchor="ctr" anchorCtr="0"/>
                </a:tc>
                <a:tc rowSpan="4">
                  <a:txBody>
                    <a:bodyPr/>
                    <a:p>
                      <a:pPr marL="0" indent="0" algn="ctr" fontAlgn="ctr">
                        <a:lnSpc>
                          <a:spcPts val="2200"/>
                        </a:lnSpc>
                        <a:spcBef>
                          <a:spcPct val="0"/>
                        </a:spcBef>
                        <a:spcAft>
                          <a:spcPct val="0"/>
                        </a:spcAft>
                      </a:pPr>
                      <a:r>
                        <a:rPr lang="zh-CN" sz="1000">
                          <a:latin typeface="微软雅黑" panose="020B0503020204020204" charset="-122"/>
                          <a:ea typeface="微软雅黑" panose="020B0503020204020204" charset="-122"/>
                          <a:cs typeface="微软雅黑" panose="020B0503020204020204" charset="-122"/>
                        </a:rPr>
                        <a:t>市发展改革委基础处</a:t>
                      </a:r>
                      <a:r>
                        <a:rPr lang="en-US" altLang="zh-CN" sz="1000">
                          <a:latin typeface="微软雅黑" panose="020B0503020204020204" charset="-122"/>
                          <a:ea typeface="微软雅黑" panose="020B0503020204020204" charset="-122"/>
                          <a:cs typeface="微软雅黑" panose="020B0503020204020204" charset="-122"/>
                        </a:rPr>
                        <a:t>85911106</a:t>
                      </a:r>
                      <a:endParaRPr lang="en-US" altLang="zh-CN"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r>
              <a:tr h="1179195">
                <a:tc>
                  <a:txBody>
                    <a:bodyPr/>
                    <a:p>
                      <a:pPr marL="0" indent="0" algn="ctr">
                        <a:lnSpc>
                          <a:spcPts val="2200"/>
                        </a:lnSpc>
                        <a:spcBef>
                          <a:spcPct val="0"/>
                        </a:spcBef>
                        <a:spcAft>
                          <a:spcPct val="0"/>
                        </a:spcAft>
                      </a:pPr>
                      <a:r>
                        <a:rPr lang="en-US" altLang="zh-CN" sz="1000">
                          <a:latin typeface="微软雅黑" panose="020B0503020204020204" charset="-122"/>
                          <a:ea typeface="微软雅黑" panose="020B0503020204020204" charset="-122"/>
                        </a:rPr>
                        <a:t>2</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a:latin typeface="微软雅黑" panose="020B0503020204020204" charset="-122"/>
                          <a:ea typeface="微软雅黑" panose="020B0503020204020204" charset="-122"/>
                        </a:rPr>
                        <a:t>施工运维</a:t>
                      </a:r>
                      <a:endParaRPr lang="zh-CN" sz="100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a:latin typeface="微软雅黑" panose="020B0503020204020204" charset="-122"/>
                          <a:ea typeface="微软雅黑" panose="020B0503020204020204" charset="-122"/>
                        </a:rPr>
                        <a:t>绿色能源</a:t>
                      </a:r>
                      <a:endParaRPr lang="zh-CN" sz="100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sz="1000">
                          <a:latin typeface="微软雅黑" panose="020B0503020204020204" charset="-122"/>
                          <a:ea typeface="微软雅黑" panose="020B0503020204020204" charset="-122"/>
                          <a:cs typeface="微软雅黑" panose="020B0503020204020204" charset="-122"/>
                        </a:rPr>
                        <a:t>围绕海上施工装备、海洋防腐材料、智能计量与调度设备、智慧能源运营服务等，大力发展风电产业服务</a:t>
                      </a:r>
                      <a:r>
                        <a:rPr lang="zh-CN" altLang="en-US" sz="1000">
                          <a:latin typeface="微软雅黑" panose="020B0503020204020204" charset="-122"/>
                          <a:ea typeface="微软雅黑" panose="020B0503020204020204" charset="-122"/>
                          <a:cs typeface="微软雅黑" panose="020B0503020204020204" charset="-122"/>
                        </a:rPr>
                        <a:t>“</a:t>
                      </a:r>
                      <a:r>
                        <a:rPr lang="zh-CN" sz="1000">
                          <a:latin typeface="微软雅黑" panose="020B0503020204020204" charset="-122"/>
                          <a:ea typeface="微软雅黑" panose="020B0503020204020204" charset="-122"/>
                          <a:cs typeface="微软雅黑" panose="020B0503020204020204" charset="-122"/>
                        </a:rPr>
                        <a:t>后市场</a:t>
                      </a:r>
                      <a:r>
                        <a:rPr lang="zh-CN" altLang="en-US" sz="1000">
                          <a:latin typeface="微软雅黑" panose="020B0503020204020204" charset="-122"/>
                          <a:ea typeface="微软雅黑" panose="020B0503020204020204" charset="-122"/>
                          <a:cs typeface="微软雅黑" panose="020B0503020204020204" charset="-122"/>
                        </a:rPr>
                        <a:t>”</a:t>
                      </a:r>
                      <a:r>
                        <a:rPr lang="zh-CN" sz="1000">
                          <a:latin typeface="微软雅黑" panose="020B0503020204020204" charset="-122"/>
                          <a:ea typeface="微软雅黑" panose="020B0503020204020204" charset="-122"/>
                          <a:cs typeface="微软雅黑" panose="020B0503020204020204" charset="-122"/>
                        </a:rPr>
                        <a:t>，提升海上风电建设和运维保障能力，打造海上风电运行维护、监测检修一体化基地。</a:t>
                      </a:r>
                      <a:endParaRPr lang="zh-CN"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sz="1000">
                          <a:latin typeface="微软雅黑" panose="020B0503020204020204" charset="-122"/>
                          <a:ea typeface="微软雅黑" panose="020B0503020204020204" charset="-122"/>
                          <a:cs typeface="微软雅黑" panose="020B0503020204020204" charset="-122"/>
                        </a:rPr>
                        <a:t>青岛市场机会规模</a:t>
                      </a:r>
                      <a:r>
                        <a:rPr lang="en-US" altLang="zh-CN" sz="1000">
                          <a:latin typeface="微软雅黑" panose="020B0503020204020204" charset="-122"/>
                          <a:ea typeface="微软雅黑" panose="020B0503020204020204" charset="-122"/>
                          <a:cs typeface="微软雅黑" panose="020B0503020204020204" charset="-122"/>
                        </a:rPr>
                        <a:t>120</a:t>
                      </a:r>
                      <a:r>
                        <a:rPr lang="zh-CN" sz="1000">
                          <a:latin typeface="微软雅黑" panose="020B0503020204020204" charset="-122"/>
                          <a:ea typeface="微软雅黑" panose="020B0503020204020204" charset="-122"/>
                          <a:cs typeface="微软雅黑" panose="020B0503020204020204" charset="-122"/>
                        </a:rPr>
                        <a:t>亿元</a:t>
                      </a:r>
                      <a:endParaRPr lang="zh-CN"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c vMerge="1">
                  <a:tcPr/>
                </a:tc>
                <a:tc vMerge="1">
                  <a:tcPr/>
                </a:tc>
              </a:tr>
              <a:tr h="1676400">
                <a:tc>
                  <a:txBody>
                    <a:bodyPr/>
                    <a:p>
                      <a:pPr marL="0" indent="0" algn="ctr">
                        <a:lnSpc>
                          <a:spcPts val="2200"/>
                        </a:lnSpc>
                        <a:spcBef>
                          <a:spcPct val="0"/>
                        </a:spcBef>
                        <a:spcAft>
                          <a:spcPct val="0"/>
                        </a:spcAft>
                      </a:pPr>
                      <a:r>
                        <a:rPr lang="en-US" altLang="zh-CN" sz="1000">
                          <a:latin typeface="微软雅黑" panose="020B0503020204020204" charset="-122"/>
                          <a:ea typeface="微软雅黑" panose="020B0503020204020204" charset="-122"/>
                        </a:rPr>
                        <a:t>3</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a:latin typeface="微软雅黑" panose="020B0503020204020204" charset="-122"/>
                          <a:ea typeface="微软雅黑" panose="020B0503020204020204" charset="-122"/>
                        </a:rPr>
                        <a:t>技术创新</a:t>
                      </a:r>
                      <a:endParaRPr lang="zh-CN" sz="100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a:latin typeface="微软雅黑" panose="020B0503020204020204" charset="-122"/>
                          <a:ea typeface="微软雅黑" panose="020B0503020204020204" charset="-122"/>
                        </a:rPr>
                        <a:t>绿色能源</a:t>
                      </a:r>
                      <a:endParaRPr lang="zh-CN" sz="100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sz="1000">
                          <a:latin typeface="微软雅黑" panose="020B0503020204020204" charset="-122"/>
                          <a:ea typeface="微软雅黑" panose="020B0503020204020204" charset="-122"/>
                        </a:rPr>
                        <a:t>围绕海上风光核心技术、智能电网、虚拟电厂、海洋能、海洋工程装备智能化技术、新能源储能与氢能耦合技术、海上设施智能监测与运维技术等，与高校、科研院所及企业共建海上新能源产业创新中心，聚焦深远海开发、装备轻量化等核心课题联合攻关，组织实施一批国家级首台（套）工程化攻关项目。</a:t>
                      </a:r>
                      <a:endParaRPr lang="zh-CN" sz="100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sz="1000">
                          <a:latin typeface="微软雅黑" panose="020B0503020204020204" charset="-122"/>
                          <a:ea typeface="微软雅黑" panose="020B0503020204020204" charset="-122"/>
                        </a:rPr>
                        <a:t>以新技术、新产品、新模式验证为主</a:t>
                      </a:r>
                      <a:endParaRPr lang="zh-CN" sz="1000">
                        <a:latin typeface="微软雅黑" panose="020B0503020204020204" charset="-122"/>
                        <a:ea typeface="微软雅黑" panose="020B0503020204020204" charset="-122"/>
                      </a:endParaRPr>
                    </a:p>
                  </a:txBody>
                  <a:tcPr marL="68580" marR="68580" marT="0" marB="0" anchor="ctr" anchorCtr="0"/>
                </a:tc>
                <a:tc vMerge="1">
                  <a:tcPr/>
                </a:tc>
                <a:tc vMerge="1">
                  <a:tcPr/>
                </a:tc>
              </a:tr>
              <a:tr h="1397000">
                <a:tc>
                  <a:txBody>
                    <a:bodyPr/>
                    <a:p>
                      <a:pPr marL="0" indent="0" algn="ctr">
                        <a:lnSpc>
                          <a:spcPts val="2200"/>
                        </a:lnSpc>
                        <a:spcBef>
                          <a:spcPct val="0"/>
                        </a:spcBef>
                        <a:spcAft>
                          <a:spcPct val="0"/>
                        </a:spcAft>
                      </a:pPr>
                      <a:r>
                        <a:rPr lang="en-US" altLang="zh-CN" sz="1000">
                          <a:latin typeface="微软雅黑" panose="020B0503020204020204" charset="-122"/>
                          <a:ea typeface="微软雅黑" panose="020B0503020204020204" charset="-122"/>
                        </a:rPr>
                        <a:t>4</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a:latin typeface="微软雅黑" panose="020B0503020204020204" charset="-122"/>
                          <a:ea typeface="微软雅黑" panose="020B0503020204020204" charset="-122"/>
                        </a:rPr>
                        <a:t>金融法务</a:t>
                      </a:r>
                      <a:endParaRPr lang="zh-CN" sz="100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a:latin typeface="微软雅黑" panose="020B0503020204020204" charset="-122"/>
                          <a:ea typeface="微软雅黑" panose="020B0503020204020204" charset="-122"/>
                        </a:rPr>
                        <a:t>现代金融、商务服务</a:t>
                      </a:r>
                      <a:endParaRPr lang="zh-CN" sz="100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sz="1000">
                          <a:latin typeface="微软雅黑" panose="020B0503020204020204" charset="-122"/>
                          <a:ea typeface="微软雅黑" panose="020B0503020204020204" charset="-122"/>
                        </a:rPr>
                        <a:t>围绕产业基金、海上工程保险、绿色信贷、商务法务服务机构、新能源检测认证机构等要素服务，吸引全国性金融、法务、保险头部机构落地青岛，形成海上新能源能源开发金融保险、法务咨询、智慧运营等特色服务产业集群。</a:t>
                      </a:r>
                      <a:endParaRPr lang="zh-CN" sz="100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sz="1000">
                          <a:latin typeface="微软雅黑" panose="020B0503020204020204" charset="-122"/>
                          <a:ea typeface="微软雅黑" panose="020B0503020204020204" charset="-122"/>
                          <a:cs typeface="微软雅黑" panose="020B0503020204020204" charset="-122"/>
                        </a:rPr>
                        <a:t>青岛市场机会规模</a:t>
                      </a:r>
                      <a:r>
                        <a:rPr lang="en-US" altLang="zh-CN" sz="1000">
                          <a:latin typeface="微软雅黑" panose="020B0503020204020204" charset="-122"/>
                          <a:ea typeface="微软雅黑" panose="020B0503020204020204" charset="-122"/>
                          <a:cs typeface="微软雅黑" panose="020B0503020204020204" charset="-122"/>
                        </a:rPr>
                        <a:t>50</a:t>
                      </a:r>
                      <a:r>
                        <a:rPr lang="zh-CN" sz="1000">
                          <a:latin typeface="微软雅黑" panose="020B0503020204020204" charset="-122"/>
                          <a:ea typeface="微软雅黑" panose="020B0503020204020204" charset="-122"/>
                          <a:cs typeface="微软雅黑" panose="020B0503020204020204" charset="-122"/>
                        </a:rPr>
                        <a:t>亿元</a:t>
                      </a:r>
                      <a:endParaRPr lang="zh-CN"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c vMerge="1">
                  <a:tcPr/>
                </a:tc>
                <a:tc vMerge="1">
                  <a:tcPr/>
                </a:tc>
              </a:tr>
            </a:tbl>
          </a:graphicData>
        </a:graphic>
      </p:graphicFrame>
      <p:sp>
        <p:nvSpPr>
          <p:cNvPr id="2" name="文本框 1"/>
          <p:cNvSpPr txBox="1"/>
          <p:nvPr/>
        </p:nvSpPr>
        <p:spPr>
          <a:xfrm>
            <a:off x="3347720" y="152400"/>
            <a:ext cx="3048000" cy="368300"/>
          </a:xfrm>
          <a:prstGeom prst="rect">
            <a:avLst/>
          </a:prstGeom>
          <a:noFill/>
        </p:spPr>
        <p:txBody>
          <a:bodyPr wrap="square" rtlCol="0">
            <a:spAutoFit/>
          </a:bodyPr>
          <a:p>
            <a:pPr algn="ctr"/>
            <a:r>
              <a:rPr lang="zh-CN" altLang="en-US">
                <a:latin typeface="方正小标宋简体" panose="03000509000000000000" charset="-122"/>
                <a:ea typeface="方正小标宋简体" panose="03000509000000000000" charset="-122"/>
              </a:rPr>
              <a:t>一、海上新能源基地</a:t>
            </a:r>
            <a:endParaRPr lang="zh-CN" altLang="en-US">
              <a:latin typeface="方正小标宋简体" panose="03000509000000000000" charset="-122"/>
              <a:ea typeface="方正小标宋简体" panose="03000509000000000000"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custDataLst>
              <p:tags r:id="rId1"/>
            </p:custDataLst>
          </p:nvPr>
        </p:nvGraphicFramePr>
        <p:xfrm>
          <a:off x="618490" y="429260"/>
          <a:ext cx="8103870" cy="5996940"/>
        </p:xfrm>
        <a:graphic>
          <a:graphicData uri="http://schemas.openxmlformats.org/drawingml/2006/table">
            <a:tbl>
              <a:tblPr firstRow="1" bandCol="1">
                <a:tableStyleId>{BAEA50E2-F447-43A6-9084-6A41CD610C70}</a:tableStyleId>
              </a:tblPr>
              <a:tblGrid>
                <a:gridCol w="341630"/>
                <a:gridCol w="738505"/>
                <a:gridCol w="771525"/>
                <a:gridCol w="3488690"/>
                <a:gridCol w="1073150"/>
                <a:gridCol w="969010"/>
                <a:gridCol w="721360"/>
              </a:tblGrid>
              <a:tr h="558800">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序号</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细分领域</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所属产业</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场景机会</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场景规模</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配套政策</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牵头单位</a:t>
                      </a:r>
                      <a:endParaRPr lang="zh-CN" sz="1000" b="1">
                        <a:latin typeface="微软雅黑" panose="020B0503020204020204" charset="-122"/>
                        <a:ea typeface="微软雅黑" panose="020B0503020204020204" charset="-122"/>
                      </a:endParaRPr>
                    </a:p>
                  </a:txBody>
                  <a:tcPr marL="68580" marR="68580" marT="0" marB="0" anchor="ctr" anchorCtr="0"/>
                </a:tc>
              </a:tr>
              <a:tr h="1117600">
                <a:tc>
                  <a:txBody>
                    <a:bodyPr/>
                    <a:p>
                      <a:pPr marL="0" indent="0" algn="ctr" fontAlgn="ctr">
                        <a:lnSpc>
                          <a:spcPts val="2200"/>
                        </a:lnSpc>
                        <a:spcBef>
                          <a:spcPct val="0"/>
                        </a:spcBef>
                        <a:spcAft>
                          <a:spcPct val="0"/>
                        </a:spcAft>
                      </a:pPr>
                      <a:r>
                        <a:rPr lang="en-US" altLang="zh-CN" sz="1000">
                          <a:latin typeface="微软雅黑" panose="020B0503020204020204" charset="-122"/>
                          <a:ea typeface="微软雅黑" panose="020B0503020204020204" charset="-122"/>
                        </a:rPr>
                        <a:t>1</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algn="ctr" fontAlgn="ctr">
                        <a:lnSpc>
                          <a:spcPts val="2200"/>
                        </a:lnSpc>
                        <a:buClrTx/>
                        <a:buSzTx/>
                        <a:buFontTx/>
                      </a:pPr>
                      <a:r>
                        <a:rPr lang="zh-CN" sz="1000" i="0">
                          <a:solidFill>
                            <a:srgbClr val="000000"/>
                          </a:solidFill>
                          <a:latin typeface="微软雅黑" panose="020B0503020204020204" charset="-122"/>
                          <a:ea typeface="微软雅黑" panose="020B0503020204020204" charset="-122"/>
                        </a:rPr>
                        <a:t>低空研发</a:t>
                      </a:r>
                      <a:endParaRPr lang="zh-CN"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algn="ctr">
                        <a:lnSpc>
                          <a:spcPts val="2200"/>
                        </a:lnSpc>
                        <a:buClrTx/>
                        <a:buSzTx/>
                        <a:buFontTx/>
                      </a:pPr>
                      <a:r>
                        <a:rPr lang="zh-CN" sz="1000" i="0">
                          <a:solidFill>
                            <a:srgbClr val="000000"/>
                          </a:solidFill>
                          <a:latin typeface="微软雅黑" panose="020B0503020204020204" charset="-122"/>
                          <a:ea typeface="微软雅黑" panose="020B0503020204020204" charset="-122"/>
                        </a:rPr>
                        <a:t>技术创新</a:t>
                      </a:r>
                      <a:endParaRPr lang="zh-CN"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依托空天动力研究院突破航空发动机关键技术，青岛航空技术研究院开展无人机总体设计，中国海洋大学、青岛大学等高校工程研究中心聚焦智能飞控、新型材料研发，形成覆盖低空飞行器全谱系的研发能力。</a:t>
                      </a:r>
                      <a:endParaRPr lang="zh-CN" altLang="en-US" sz="1000">
                        <a:latin typeface="微软雅黑" panose="020B0503020204020204" charset="-122"/>
                        <a:ea typeface="微软雅黑" panose="020B0503020204020204" charset="-122"/>
                      </a:endParaRPr>
                    </a:p>
                  </a:txBody>
                  <a:tcPr marL="68580" marR="68580" marT="0" marB="0" anchor="ctr" anchorCtr="0"/>
                </a:tc>
                <a:tc>
                  <a:txBody>
                    <a:bodyPr/>
                    <a:p>
                      <a:pPr marL="85725" indent="0" algn="l" fontAlgn="ctr">
                        <a:lnSpc>
                          <a:spcPts val="2200"/>
                        </a:lnSpc>
                        <a:spcBef>
                          <a:spcPct val="0"/>
                        </a:spcBef>
                        <a:spcAft>
                          <a:spcPct val="0"/>
                        </a:spcAft>
                      </a:pPr>
                      <a:r>
                        <a:rPr lang="zh-CN" altLang="en-US" sz="1000" i="0">
                          <a:solidFill>
                            <a:srgbClr val="000000"/>
                          </a:solidFill>
                          <a:latin typeface="微软雅黑" panose="020B0503020204020204" charset="-122"/>
                          <a:ea typeface="微软雅黑" panose="020B0503020204020204" charset="-122"/>
                        </a:rPr>
                        <a:t>青岛市场机会规模15亿元</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rowSpan="5">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关于促进低空经济高质量发展的若干政策（制定中）及各区市有关低空经济政策。国家、省预算内资金、国债支持。</a:t>
                      </a:r>
                      <a:endParaRPr lang="zh-CN" altLang="en-US" sz="1000">
                        <a:latin typeface="微软雅黑" panose="020B0503020204020204" charset="-122"/>
                        <a:ea typeface="微软雅黑" panose="020B0503020204020204" charset="-122"/>
                      </a:endParaRPr>
                    </a:p>
                  </a:txBody>
                  <a:tcPr marL="68580" marR="68580" marT="0" marB="0" anchor="ctr" anchorCtr="0"/>
                </a:tc>
                <a:tc rowSpan="5">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cs typeface="微软雅黑" panose="020B0503020204020204" charset="-122"/>
                        </a:rPr>
                        <a:t>市发展改革委低空经济处</a:t>
                      </a:r>
                      <a:r>
                        <a:rPr lang="en-US" altLang="zh-CN" sz="1000">
                          <a:latin typeface="微软雅黑" panose="020B0503020204020204" charset="-122"/>
                          <a:ea typeface="微软雅黑" panose="020B0503020204020204" charset="-122"/>
                          <a:cs typeface="微软雅黑" panose="020B0503020204020204" charset="-122"/>
                        </a:rPr>
                        <a:t>51915579</a:t>
                      </a:r>
                      <a:endParaRPr lang="en-US" altLang="zh-CN"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r>
              <a:tr h="1117600">
                <a:tc>
                  <a:txBody>
                    <a:bodyPr/>
                    <a:p>
                      <a:pPr marL="0" indent="0" algn="ctr">
                        <a:lnSpc>
                          <a:spcPts val="2200"/>
                        </a:lnSpc>
                        <a:spcBef>
                          <a:spcPct val="0"/>
                        </a:spcBef>
                        <a:spcAft>
                          <a:spcPct val="0"/>
                        </a:spcAft>
                      </a:pPr>
                      <a:r>
                        <a:rPr lang="en-US" altLang="zh-CN" sz="1000">
                          <a:latin typeface="微软雅黑" panose="020B0503020204020204" charset="-122"/>
                          <a:ea typeface="微软雅黑" panose="020B0503020204020204" charset="-122"/>
                        </a:rPr>
                        <a:t>2</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algn="ctr" fontAlgn="ctr">
                        <a:lnSpc>
                          <a:spcPts val="2200"/>
                        </a:lnSpc>
                        <a:buClrTx/>
                        <a:buSzTx/>
                        <a:buFontTx/>
                      </a:pPr>
                      <a:r>
                        <a:rPr lang="zh-CN" sz="1000" i="0">
                          <a:solidFill>
                            <a:srgbClr val="000000"/>
                          </a:solidFill>
                          <a:latin typeface="微软雅黑" panose="020B0503020204020204" charset="-122"/>
                          <a:ea typeface="微软雅黑" panose="020B0503020204020204" charset="-122"/>
                        </a:rPr>
                        <a:t>性能检测</a:t>
                      </a:r>
                      <a:endParaRPr lang="zh-CN"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algn="ctr">
                        <a:lnSpc>
                          <a:spcPts val="2200"/>
                        </a:lnSpc>
                        <a:buClrTx/>
                        <a:buSzTx/>
                        <a:buFontTx/>
                      </a:pPr>
                      <a:r>
                        <a:rPr lang="zh-CN" sz="1000" i="0">
                          <a:solidFill>
                            <a:srgbClr val="000000"/>
                          </a:solidFill>
                          <a:latin typeface="微软雅黑" panose="020B0503020204020204" charset="-122"/>
                          <a:ea typeface="微软雅黑" panose="020B0503020204020204" charset="-122"/>
                        </a:rPr>
                        <a:t>装备制造</a:t>
                      </a:r>
                      <a:endParaRPr lang="zh-CN"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sz="1000">
                          <a:latin typeface="微软雅黑" panose="020B0503020204020204" charset="-122"/>
                          <a:ea typeface="微软雅黑" panose="020B0503020204020204" charset="-122"/>
                          <a:cs typeface="微软雅黑" panose="020B0503020204020204" charset="-122"/>
                        </a:rPr>
                        <a:t>围绕海上施工装备、海洋防腐材料、智能计量与调度设备、智慧能源运营服务等，大力发展风电产业服务</a:t>
                      </a:r>
                      <a:r>
                        <a:rPr lang="zh-CN" altLang="en-US" sz="1000">
                          <a:latin typeface="微软雅黑" panose="020B0503020204020204" charset="-122"/>
                          <a:ea typeface="微软雅黑" panose="020B0503020204020204" charset="-122"/>
                          <a:cs typeface="微软雅黑" panose="020B0503020204020204" charset="-122"/>
                        </a:rPr>
                        <a:t>“</a:t>
                      </a:r>
                      <a:r>
                        <a:rPr lang="zh-CN" sz="1000">
                          <a:latin typeface="微软雅黑" panose="020B0503020204020204" charset="-122"/>
                          <a:ea typeface="微软雅黑" panose="020B0503020204020204" charset="-122"/>
                          <a:cs typeface="微软雅黑" panose="020B0503020204020204" charset="-122"/>
                        </a:rPr>
                        <a:t>后市场</a:t>
                      </a:r>
                      <a:r>
                        <a:rPr lang="zh-CN" altLang="en-US" sz="1000">
                          <a:latin typeface="微软雅黑" panose="020B0503020204020204" charset="-122"/>
                          <a:ea typeface="微软雅黑" panose="020B0503020204020204" charset="-122"/>
                          <a:cs typeface="微软雅黑" panose="020B0503020204020204" charset="-122"/>
                        </a:rPr>
                        <a:t>”</a:t>
                      </a:r>
                      <a:r>
                        <a:rPr lang="zh-CN" sz="1000">
                          <a:latin typeface="微软雅黑" panose="020B0503020204020204" charset="-122"/>
                          <a:ea typeface="微软雅黑" panose="020B0503020204020204" charset="-122"/>
                          <a:cs typeface="微软雅黑" panose="020B0503020204020204" charset="-122"/>
                        </a:rPr>
                        <a:t>，提升海上风电建设和运维保障能力，打造海上风电运行维护、监测检修一体化基地。</a:t>
                      </a:r>
                      <a:endParaRPr lang="zh-CN"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c>
                  <a:txBody>
                    <a:bodyPr/>
                    <a:p>
                      <a:pPr marL="85725" indent="0" algn="l" fontAlgn="ctr">
                        <a:lnSpc>
                          <a:spcPts val="2200"/>
                        </a:lnSpc>
                        <a:spcBef>
                          <a:spcPct val="0"/>
                        </a:spcBef>
                        <a:spcAft>
                          <a:spcPct val="0"/>
                        </a:spcAft>
                      </a:pPr>
                      <a:r>
                        <a:rPr lang="zh-CN" altLang="en-US" sz="1000" i="0">
                          <a:solidFill>
                            <a:srgbClr val="000000"/>
                          </a:solidFill>
                          <a:latin typeface="微软雅黑" panose="020B0503020204020204" charset="-122"/>
                          <a:ea typeface="微软雅黑" panose="020B0503020204020204" charset="-122"/>
                        </a:rPr>
                        <a:t>青岛市场机会规模20亿元</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vMerge="1">
                  <a:tcPr/>
                </a:tc>
                <a:tc vMerge="1">
                  <a:tcPr/>
                </a:tc>
              </a:tr>
              <a:tr h="1117600">
                <a:tc>
                  <a:txBody>
                    <a:bodyPr/>
                    <a:p>
                      <a:pPr marL="0" indent="0" algn="ctr">
                        <a:lnSpc>
                          <a:spcPts val="2200"/>
                        </a:lnSpc>
                        <a:spcBef>
                          <a:spcPct val="0"/>
                        </a:spcBef>
                        <a:spcAft>
                          <a:spcPct val="0"/>
                        </a:spcAft>
                      </a:pPr>
                      <a:r>
                        <a:rPr lang="en-US" altLang="zh-CN" sz="1000">
                          <a:latin typeface="微软雅黑" panose="020B0503020204020204" charset="-122"/>
                          <a:ea typeface="微软雅黑" panose="020B0503020204020204" charset="-122"/>
                        </a:rPr>
                        <a:t>3</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algn="ctr" fontAlgn="ctr">
                        <a:lnSpc>
                          <a:spcPts val="2200"/>
                        </a:lnSpc>
                        <a:buClrTx/>
                        <a:buSzTx/>
                        <a:buFontTx/>
                      </a:pPr>
                      <a:r>
                        <a:rPr lang="zh-CN" sz="1000" i="0">
                          <a:solidFill>
                            <a:srgbClr val="000000"/>
                          </a:solidFill>
                          <a:latin typeface="微软雅黑" panose="020B0503020204020204" charset="-122"/>
                          <a:ea typeface="微软雅黑" panose="020B0503020204020204" charset="-122"/>
                        </a:rPr>
                        <a:t>试飞测试</a:t>
                      </a:r>
                      <a:endParaRPr lang="zh-CN"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algn="ctr">
                        <a:lnSpc>
                          <a:spcPts val="2200"/>
                        </a:lnSpc>
                        <a:buClrTx/>
                        <a:buSzTx/>
                        <a:buFontTx/>
                      </a:pPr>
                      <a:r>
                        <a:rPr lang="zh-CN" sz="1000" i="0">
                          <a:solidFill>
                            <a:srgbClr val="000000"/>
                          </a:solidFill>
                          <a:latin typeface="微软雅黑" panose="020B0503020204020204" charset="-122"/>
                          <a:ea typeface="微软雅黑" panose="020B0503020204020204" charset="-122"/>
                        </a:rPr>
                        <a:t>装备制造</a:t>
                      </a:r>
                      <a:endParaRPr lang="zh-CN"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推动即墨、平度、莱西、西海岸四个通航机场形成胶东最密集通航机场集群，提供常态化试飞服务，满足各类低空飞行器性能验证、驾驶员培训、科研试验需求，年保障能力超</a:t>
                      </a:r>
                      <a:r>
                        <a:rPr lang="en-US" altLang="zh-CN" sz="1000">
                          <a:latin typeface="微软雅黑" panose="020B0503020204020204" charset="-122"/>
                          <a:ea typeface="微软雅黑" panose="020B0503020204020204" charset="-122"/>
                        </a:rPr>
                        <a:t>4</a:t>
                      </a:r>
                      <a:r>
                        <a:rPr lang="zh-CN" altLang="en-US" sz="1000">
                          <a:latin typeface="微软雅黑" panose="020B0503020204020204" charset="-122"/>
                          <a:ea typeface="微软雅黑" panose="020B0503020204020204" charset="-122"/>
                        </a:rPr>
                        <a:t>万架次。</a:t>
                      </a:r>
                      <a:endParaRPr lang="zh-CN" altLang="en-US" sz="1000">
                        <a:latin typeface="微软雅黑" panose="020B0503020204020204" charset="-122"/>
                        <a:ea typeface="微软雅黑" panose="020B0503020204020204" charset="-122"/>
                      </a:endParaRPr>
                    </a:p>
                  </a:txBody>
                  <a:tcPr marL="68580" marR="68580" marT="0" marB="0" anchor="ctr" anchorCtr="0"/>
                </a:tc>
                <a:tc>
                  <a:txBody>
                    <a:bodyPr/>
                    <a:p>
                      <a:pPr marL="85725" indent="0" algn="l" fontAlgn="ctr">
                        <a:lnSpc>
                          <a:spcPts val="2200"/>
                        </a:lnSpc>
                        <a:spcBef>
                          <a:spcPct val="0"/>
                        </a:spcBef>
                        <a:spcAft>
                          <a:spcPct val="0"/>
                        </a:spcAft>
                      </a:pPr>
                      <a:r>
                        <a:rPr lang="zh-CN" altLang="en-US" sz="1000" i="0">
                          <a:solidFill>
                            <a:srgbClr val="000000"/>
                          </a:solidFill>
                          <a:latin typeface="微软雅黑" panose="020B0503020204020204" charset="-122"/>
                          <a:ea typeface="微软雅黑" panose="020B0503020204020204" charset="-122"/>
                        </a:rPr>
                        <a:t>青岛市场机会规模10亿元</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vMerge="1">
                  <a:tcPr/>
                </a:tc>
                <a:tc vMerge="1">
                  <a:tcPr/>
                </a:tc>
              </a:tr>
              <a:tr h="890905">
                <a:tc>
                  <a:txBody>
                    <a:bodyPr/>
                    <a:p>
                      <a:pPr marL="0" indent="0" algn="ctr">
                        <a:lnSpc>
                          <a:spcPts val="2200"/>
                        </a:lnSpc>
                        <a:spcBef>
                          <a:spcPct val="0"/>
                        </a:spcBef>
                        <a:spcAft>
                          <a:spcPct val="0"/>
                        </a:spcAft>
                      </a:pPr>
                      <a:r>
                        <a:rPr lang="en-US" altLang="zh-CN" sz="1000">
                          <a:latin typeface="微软雅黑" panose="020B0503020204020204" charset="-122"/>
                          <a:ea typeface="微软雅黑" panose="020B0503020204020204" charset="-122"/>
                        </a:rPr>
                        <a:t>4</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algn="ctr" fontAlgn="ctr">
                        <a:lnSpc>
                          <a:spcPts val="2200"/>
                        </a:lnSpc>
                        <a:buClrTx/>
                        <a:buSzTx/>
                        <a:buFontTx/>
                      </a:pPr>
                      <a:r>
                        <a:rPr lang="zh-CN" sz="1000" i="0">
                          <a:solidFill>
                            <a:srgbClr val="000000"/>
                          </a:solidFill>
                          <a:latin typeface="微软雅黑" panose="020B0503020204020204" charset="-122"/>
                          <a:ea typeface="微软雅黑" panose="020B0503020204020204" charset="-122"/>
                        </a:rPr>
                        <a:t>海洋适航</a:t>
                      </a:r>
                      <a:endParaRPr lang="zh-CN"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algn="ctr">
                        <a:lnSpc>
                          <a:spcPts val="2200"/>
                        </a:lnSpc>
                        <a:buClrTx/>
                        <a:buSzTx/>
                        <a:buFontTx/>
                      </a:pPr>
                      <a:r>
                        <a:rPr lang="zh-CN" sz="1000" i="0">
                          <a:solidFill>
                            <a:srgbClr val="000000"/>
                          </a:solidFill>
                          <a:latin typeface="微软雅黑" panose="020B0503020204020204" charset="-122"/>
                          <a:ea typeface="微软雅黑" panose="020B0503020204020204" charset="-122"/>
                        </a:rPr>
                        <a:t>文旅商贸</a:t>
                      </a:r>
                      <a:endParaRPr lang="zh-CN"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建设海岛陆海联通公共航路网络，重点开展海岛间低空物流运输、海上载人观光游览、高盐高湿海洋环境适航测试等场景，建设海洋特色鲜明的低空应用示范区。</a:t>
                      </a:r>
                      <a:endParaRPr lang="zh-CN" altLang="en-US" sz="1000">
                        <a:latin typeface="微软雅黑" panose="020B0503020204020204" charset="-122"/>
                        <a:ea typeface="微软雅黑" panose="020B0503020204020204" charset="-122"/>
                      </a:endParaRPr>
                    </a:p>
                  </a:txBody>
                  <a:tcPr marL="68580" marR="68580" marT="0" marB="0" anchor="ctr" anchorCtr="0"/>
                </a:tc>
                <a:tc>
                  <a:txBody>
                    <a:bodyPr/>
                    <a:p>
                      <a:pPr marL="85725" indent="0" algn="l" fontAlgn="ctr">
                        <a:lnSpc>
                          <a:spcPts val="2200"/>
                        </a:lnSpc>
                        <a:spcBef>
                          <a:spcPct val="0"/>
                        </a:spcBef>
                        <a:spcAft>
                          <a:spcPct val="0"/>
                        </a:spcAft>
                      </a:pPr>
                      <a:r>
                        <a:rPr lang="zh-CN" altLang="en-US" sz="1000" i="0">
                          <a:solidFill>
                            <a:srgbClr val="000000"/>
                          </a:solidFill>
                          <a:latin typeface="微软雅黑" panose="020B0503020204020204" charset="-122"/>
                          <a:ea typeface="微软雅黑" panose="020B0503020204020204" charset="-122"/>
                        </a:rPr>
                        <a:t>青岛市场机会规模25亿元</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vMerge="1">
                  <a:tcPr/>
                </a:tc>
                <a:tc vMerge="1">
                  <a:tcPr/>
                </a:tc>
              </a:tr>
              <a:tr h="1194435">
                <a:tc>
                  <a:txBody>
                    <a:bodyPr/>
                    <a:p>
                      <a:pPr marL="0" indent="0" algn="ctr">
                        <a:lnSpc>
                          <a:spcPts val="2200"/>
                        </a:lnSpc>
                        <a:spcBef>
                          <a:spcPct val="0"/>
                        </a:spcBef>
                        <a:spcAft>
                          <a:spcPct val="0"/>
                        </a:spcAft>
                        <a:buNone/>
                      </a:pPr>
                      <a:r>
                        <a:rPr lang="en-US" altLang="zh-CN" sz="1000">
                          <a:latin typeface="微软雅黑" panose="020B0503020204020204" charset="-122"/>
                          <a:ea typeface="微软雅黑" panose="020B0503020204020204" charset="-122"/>
                        </a:rPr>
                        <a:t>5</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algn="ctr" fontAlgn="ctr">
                        <a:lnSpc>
                          <a:spcPts val="2200"/>
                        </a:lnSpc>
                        <a:buClrTx/>
                        <a:buSzTx/>
                        <a:buFontTx/>
                        <a:buNone/>
                      </a:pPr>
                      <a:r>
                        <a:rPr lang="zh-CN" altLang="en-US" sz="1000" i="0">
                          <a:solidFill>
                            <a:srgbClr val="000000"/>
                          </a:solidFill>
                          <a:latin typeface="微软雅黑" panose="020B0503020204020204" charset="-122"/>
                          <a:ea typeface="微软雅黑" panose="020B0503020204020204" charset="-122"/>
                        </a:rPr>
                        <a:t>联动出海</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algn="ctr">
                        <a:lnSpc>
                          <a:spcPts val="2200"/>
                        </a:lnSpc>
                        <a:buClrTx/>
                        <a:buSzTx/>
                        <a:buFontTx/>
                        <a:buNone/>
                      </a:pPr>
                      <a:r>
                        <a:rPr lang="zh-CN" altLang="en-US" sz="1000" i="0">
                          <a:solidFill>
                            <a:srgbClr val="000000"/>
                          </a:solidFill>
                          <a:latin typeface="微软雅黑" panose="020B0503020204020204" charset="-122"/>
                          <a:ea typeface="微软雅黑" panose="020B0503020204020204" charset="-122"/>
                        </a:rPr>
                        <a:t>对外贸易</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buNone/>
                      </a:pPr>
                      <a:r>
                        <a:rPr lang="zh-CN" altLang="en-US" sz="1000">
                          <a:latin typeface="微软雅黑" panose="020B0503020204020204" charset="-122"/>
                          <a:ea typeface="微软雅黑" panose="020B0503020204020204" charset="-122"/>
                        </a:rPr>
                        <a:t>依托上合示范区国际合作平台，整合研发、检测、场景、基建全链条资源，形成系统化低空解决方案，面向</a:t>
                      </a:r>
                      <a:r>
                        <a:rPr lang="en-US" altLang="zh-CN" sz="1000">
                          <a:latin typeface="微软雅黑" panose="020B0503020204020204" charset="-122"/>
                          <a:ea typeface="微软雅黑" panose="020B0503020204020204" charset="-122"/>
                        </a:rPr>
                        <a:t>“</a:t>
                      </a:r>
                      <a:r>
                        <a:rPr lang="zh-CN" altLang="en-US" sz="1000">
                          <a:latin typeface="微软雅黑" panose="020B0503020204020204" charset="-122"/>
                          <a:ea typeface="微软雅黑" panose="020B0503020204020204" charset="-122"/>
                        </a:rPr>
                        <a:t>一带一路</a:t>
                      </a:r>
                      <a:r>
                        <a:rPr lang="en-US" altLang="zh-CN" sz="1000">
                          <a:latin typeface="微软雅黑" panose="020B0503020204020204" charset="-122"/>
                          <a:ea typeface="微软雅黑" panose="020B0503020204020204" charset="-122"/>
                        </a:rPr>
                        <a:t>”</a:t>
                      </a:r>
                      <a:r>
                        <a:rPr lang="zh-CN" altLang="en-US" sz="1000">
                          <a:latin typeface="微软雅黑" panose="020B0503020204020204" charset="-122"/>
                          <a:ea typeface="微软雅黑" panose="020B0503020204020204" charset="-122"/>
                        </a:rPr>
                        <a:t>共建国家输出技术标准、装备产品和运营服务，构建低空经济国际合作新格局。</a:t>
                      </a:r>
                      <a:endParaRPr lang="zh-CN" altLang="en-US" sz="1000">
                        <a:latin typeface="微软雅黑" panose="020B0503020204020204" charset="-122"/>
                        <a:ea typeface="微软雅黑" panose="020B0503020204020204" charset="-122"/>
                      </a:endParaRPr>
                    </a:p>
                  </a:txBody>
                  <a:tcPr marL="68580" marR="68580" marT="0" marB="0" anchor="ctr" anchorCtr="0"/>
                </a:tc>
                <a:tc>
                  <a:txBody>
                    <a:bodyPr/>
                    <a:p>
                      <a:pPr marL="85725" indent="0" algn="l" fontAlgn="ctr">
                        <a:lnSpc>
                          <a:spcPts val="2200"/>
                        </a:lnSpc>
                        <a:spcBef>
                          <a:spcPct val="0"/>
                        </a:spcBef>
                        <a:spcAft>
                          <a:spcPct val="0"/>
                        </a:spcAft>
                      </a:pPr>
                      <a:r>
                        <a:rPr lang="zh-CN" altLang="en-US" sz="1000" i="0">
                          <a:solidFill>
                            <a:srgbClr val="000000"/>
                          </a:solidFill>
                          <a:latin typeface="微软雅黑" panose="020B0503020204020204" charset="-122"/>
                          <a:ea typeface="微软雅黑" panose="020B0503020204020204" charset="-122"/>
                        </a:rPr>
                        <a:t>青岛市场机会规模30亿元</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vMerge="1">
                  <a:tcPr/>
                </a:tc>
                <a:tc vMerge="1">
                  <a:tcPr/>
                </a:tc>
              </a:tr>
            </a:tbl>
          </a:graphicData>
        </a:graphic>
      </p:graphicFrame>
      <p:sp>
        <p:nvSpPr>
          <p:cNvPr id="2" name="文本框 1"/>
          <p:cNvSpPr txBox="1"/>
          <p:nvPr>
            <p:custDataLst>
              <p:tags r:id="rId2"/>
            </p:custDataLst>
          </p:nvPr>
        </p:nvSpPr>
        <p:spPr>
          <a:xfrm>
            <a:off x="3347720" y="44450"/>
            <a:ext cx="3048000" cy="368300"/>
          </a:xfrm>
          <a:prstGeom prst="rect">
            <a:avLst/>
          </a:prstGeom>
          <a:noFill/>
        </p:spPr>
        <p:txBody>
          <a:bodyPr wrap="square" rtlCol="0">
            <a:spAutoFit/>
          </a:bodyPr>
          <a:p>
            <a:pPr algn="ctr"/>
            <a:r>
              <a:rPr lang="zh-CN" altLang="en-US">
                <a:latin typeface="方正小标宋简体" panose="03000509000000000000" charset="-122"/>
                <a:ea typeface="方正小标宋简体" panose="03000509000000000000" charset="-122"/>
              </a:rPr>
              <a:t>二、低空经济创新基地</a:t>
            </a:r>
            <a:endParaRPr lang="zh-CN" altLang="en-US">
              <a:latin typeface="方正小标宋简体" panose="03000509000000000000" charset="-122"/>
              <a:ea typeface="方正小标宋简体" panose="03000509000000000000"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custDataLst>
              <p:tags r:id="rId1"/>
            </p:custDataLst>
          </p:nvPr>
        </p:nvGraphicFramePr>
        <p:xfrm>
          <a:off x="0" y="574675"/>
          <a:ext cx="9136380" cy="5838825"/>
        </p:xfrm>
        <a:graphic>
          <a:graphicData uri="http://schemas.openxmlformats.org/drawingml/2006/table">
            <a:tbl>
              <a:tblPr firstRow="1" bandCol="1">
                <a:tableStyleId>{BAEA50E2-F447-43A6-9084-6A41CD610C70}</a:tableStyleId>
              </a:tblPr>
              <a:tblGrid>
                <a:gridCol w="371475"/>
                <a:gridCol w="1029970"/>
                <a:gridCol w="462280"/>
                <a:gridCol w="4498340"/>
                <a:gridCol w="756920"/>
                <a:gridCol w="1317625"/>
                <a:gridCol w="699770"/>
              </a:tblGrid>
              <a:tr h="625475">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序号</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细分领域</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所属产业</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场景机会</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场景规模</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配套政策</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牵头单位</a:t>
                      </a:r>
                      <a:endParaRPr lang="zh-CN" sz="1000" b="1">
                        <a:latin typeface="微软雅黑" panose="020B0503020204020204" charset="-122"/>
                        <a:ea typeface="微软雅黑" panose="020B0503020204020204" charset="-122"/>
                      </a:endParaRPr>
                    </a:p>
                  </a:txBody>
                  <a:tcPr marL="68580" marR="68580" marT="0" marB="0" anchor="ctr" anchorCtr="0"/>
                </a:tc>
              </a:tr>
              <a:tr h="929005">
                <a:tc>
                  <a:txBody>
                    <a:bodyPr/>
                    <a:p>
                      <a:pPr marL="0" indent="0" algn="ctr" fontAlgn="ctr">
                        <a:lnSpc>
                          <a:spcPts val="2200"/>
                        </a:lnSpc>
                        <a:spcBef>
                          <a:spcPct val="0"/>
                        </a:spcBef>
                        <a:spcAft>
                          <a:spcPct val="0"/>
                        </a:spcAft>
                      </a:pPr>
                      <a:r>
                        <a:rPr lang="en-US" altLang="zh-CN" sz="1000">
                          <a:latin typeface="微软雅黑" panose="020B0503020204020204" charset="-122"/>
                          <a:ea typeface="微软雅黑" panose="020B0503020204020204" charset="-122"/>
                        </a:rPr>
                        <a:t>1</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algn="ctr" fontAlgn="ctr">
                        <a:lnSpc>
                          <a:spcPts val="2200"/>
                        </a:lnSpc>
                        <a:buClrTx/>
                        <a:buSzTx/>
                        <a:buFontTx/>
                      </a:pPr>
                      <a:r>
                        <a:rPr lang="zh-CN" altLang="en-US" sz="1000" i="0">
                          <a:solidFill>
                            <a:srgbClr val="000000"/>
                          </a:solidFill>
                          <a:latin typeface="微软雅黑" panose="020B0503020204020204" charset="-122"/>
                          <a:ea typeface="微软雅黑" panose="020B0503020204020204" charset="-122"/>
                        </a:rPr>
                        <a:t>高质量临床试验全流程开放场景</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algn="ctr">
                        <a:lnSpc>
                          <a:spcPts val="2200"/>
                        </a:lnSpc>
                        <a:buClrTx/>
                        <a:buSzTx/>
                        <a:buFontTx/>
                      </a:pPr>
                      <a:r>
                        <a:rPr lang="zh-CN" altLang="en-US" sz="1000" i="0">
                          <a:solidFill>
                            <a:srgbClr val="000000"/>
                          </a:solidFill>
                          <a:latin typeface="微软雅黑" panose="020B0503020204020204" charset="-122"/>
                          <a:ea typeface="微软雅黑" panose="020B0503020204020204" charset="-122"/>
                        </a:rPr>
                        <a:t>医疗器械</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cs typeface="微软雅黑" panose="020B0503020204020204" charset="-122"/>
                        </a:rPr>
                        <a:t>青岛拥有青医附院、市立医院等</a:t>
                      </a:r>
                      <a:r>
                        <a:rPr lang="en-US" altLang="zh-CN" sz="1000">
                          <a:latin typeface="微软雅黑" panose="020B0503020204020204" charset="-122"/>
                          <a:ea typeface="微软雅黑" panose="020B0503020204020204" charset="-122"/>
                          <a:cs typeface="微软雅黑" panose="020B0503020204020204" charset="-122"/>
                        </a:rPr>
                        <a:t>14</a:t>
                      </a:r>
                      <a:r>
                        <a:rPr lang="zh-CN" altLang="en-US" sz="1000">
                          <a:latin typeface="微软雅黑" panose="020B0503020204020204" charset="-122"/>
                          <a:ea typeface="微软雅黑" panose="020B0503020204020204" charset="-122"/>
                          <a:cs typeface="微软雅黑" panose="020B0503020204020204" charset="-122"/>
                        </a:rPr>
                        <a:t>个药物、医疗器械临床试验医院，可释放</a:t>
                      </a:r>
                      <a:r>
                        <a:rPr lang="en-US" altLang="zh-CN" sz="1000">
                          <a:latin typeface="微软雅黑" panose="020B0503020204020204" charset="-122"/>
                          <a:ea typeface="微软雅黑" panose="020B0503020204020204" charset="-122"/>
                          <a:cs typeface="微软雅黑" panose="020B0503020204020204" charset="-122"/>
                        </a:rPr>
                        <a:t>112</a:t>
                      </a:r>
                      <a:r>
                        <a:rPr lang="zh-CN" altLang="en-US" sz="1000">
                          <a:latin typeface="微软雅黑" panose="020B0503020204020204" charset="-122"/>
                          <a:ea typeface="微软雅黑" panose="020B0503020204020204" charset="-122"/>
                          <a:cs typeface="微软雅黑" panose="020B0503020204020204" charset="-122"/>
                        </a:rPr>
                        <a:t>个临床医学细分专业的试验场景，欢迎药物、医疗器械研发企业来青合作，共同推进在研药品、医疗器械早投产、早上市。</a:t>
                      </a:r>
                      <a:endParaRPr lang="zh-CN" altLang="en-US"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c>
                  <a:txBody>
                    <a:bodyPr/>
                    <a:p>
                      <a:pPr marL="85725" indent="0" algn="l" fontAlgn="ctr">
                        <a:lnSpc>
                          <a:spcPts val="2200"/>
                        </a:lnSpc>
                        <a:spcBef>
                          <a:spcPct val="0"/>
                        </a:spcBef>
                        <a:spcAft>
                          <a:spcPct val="0"/>
                        </a:spcAft>
                      </a:pPr>
                      <a:r>
                        <a:rPr lang="zh-CN" altLang="en-US" sz="1000" i="0">
                          <a:solidFill>
                            <a:srgbClr val="000000"/>
                          </a:solidFill>
                          <a:latin typeface="微软雅黑" panose="020B0503020204020204" charset="-122"/>
                          <a:ea typeface="微软雅黑" panose="020B0503020204020204" charset="-122"/>
                        </a:rPr>
                        <a:t>青岛市机会规模</a:t>
                      </a:r>
                      <a:r>
                        <a:rPr lang="en-US" altLang="zh-CN" sz="1000" i="0">
                          <a:solidFill>
                            <a:srgbClr val="000000"/>
                          </a:solidFill>
                          <a:latin typeface="微软雅黑" panose="020B0503020204020204" charset="-122"/>
                          <a:ea typeface="微软雅黑" panose="020B0503020204020204" charset="-122"/>
                        </a:rPr>
                        <a:t>50</a:t>
                      </a:r>
                      <a:r>
                        <a:rPr lang="zh-CN" altLang="en-US" sz="1000" i="0">
                          <a:solidFill>
                            <a:srgbClr val="000000"/>
                          </a:solidFill>
                          <a:latin typeface="微软雅黑" panose="020B0503020204020204" charset="-122"/>
                          <a:ea typeface="微软雅黑" panose="020B0503020204020204" charset="-122"/>
                        </a:rPr>
                        <a:t>亿</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rowSpan="5">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《关于支持青岛市康复产业高质量发展的若干措施》</a:t>
                      </a:r>
                      <a:endParaRPr lang="zh-CN" altLang="en-US" sz="1000">
                        <a:latin typeface="微软雅黑" panose="020B0503020204020204" charset="-122"/>
                        <a:ea typeface="微软雅黑" panose="020B0503020204020204" charset="-122"/>
                      </a:endParaRPr>
                    </a:p>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《关于进一步加强科技成果转化若干政策措施》</a:t>
                      </a:r>
                      <a:endParaRPr lang="zh-CN" altLang="en-US" sz="1000">
                        <a:latin typeface="微软雅黑" panose="020B0503020204020204" charset="-122"/>
                        <a:ea typeface="微软雅黑" panose="020B0503020204020204" charset="-122"/>
                      </a:endParaRPr>
                    </a:p>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《关于全面深化药品医疗器械监管改革促进医药产业高质量发展的实施意见》</a:t>
                      </a:r>
                      <a:endParaRPr lang="zh-CN" altLang="en-US" sz="1000">
                        <a:latin typeface="微软雅黑" panose="020B0503020204020204" charset="-122"/>
                        <a:ea typeface="微软雅黑" panose="020B0503020204020204" charset="-122"/>
                      </a:endParaRPr>
                    </a:p>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《青岛市支持人工智能和具身智能机器人产业发展若干政策措施》</a:t>
                      </a:r>
                      <a:endParaRPr lang="zh-CN" altLang="en-US" sz="1000">
                        <a:latin typeface="微软雅黑" panose="020B0503020204020204" charset="-122"/>
                        <a:ea typeface="微软雅黑" panose="020B0503020204020204" charset="-122"/>
                      </a:endParaRPr>
                    </a:p>
                  </a:txBody>
                  <a:tcPr marL="68580" marR="68580" marT="0" marB="0" anchor="ctr" anchorCtr="0"/>
                </a:tc>
                <a:tc rowSpan="5">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cs typeface="微软雅黑" panose="020B0503020204020204" charset="-122"/>
                        </a:rPr>
                        <a:t>市卫生健康委健康产业处，</a:t>
                      </a:r>
                      <a:r>
                        <a:rPr lang="en-US" altLang="zh-CN" sz="1000">
                          <a:latin typeface="微软雅黑" panose="020B0503020204020204" charset="-122"/>
                          <a:ea typeface="微软雅黑" panose="020B0503020204020204" charset="-122"/>
                          <a:cs typeface="微软雅黑" panose="020B0503020204020204" charset="-122"/>
                        </a:rPr>
                        <a:t>51915077</a:t>
                      </a:r>
                      <a:endParaRPr lang="en-US" altLang="zh-CN"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r>
              <a:tr h="1241425">
                <a:tc>
                  <a:txBody>
                    <a:bodyPr/>
                    <a:p>
                      <a:pPr marL="0" indent="0" algn="ctr">
                        <a:lnSpc>
                          <a:spcPts val="2200"/>
                        </a:lnSpc>
                        <a:spcBef>
                          <a:spcPct val="0"/>
                        </a:spcBef>
                        <a:spcAft>
                          <a:spcPct val="0"/>
                        </a:spcAft>
                      </a:pPr>
                      <a:r>
                        <a:rPr lang="en-US" altLang="zh-CN" sz="1000">
                          <a:latin typeface="微软雅黑" panose="020B0503020204020204" charset="-122"/>
                          <a:ea typeface="微软雅黑" panose="020B0503020204020204" charset="-122"/>
                        </a:rPr>
                        <a:t>2</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algn="ctr" fontAlgn="ctr">
                        <a:lnSpc>
                          <a:spcPts val="2200"/>
                        </a:lnSpc>
                        <a:buClrTx/>
                        <a:buSzTx/>
                        <a:buFontTx/>
                      </a:pPr>
                      <a:r>
                        <a:rPr lang="zh-CN" altLang="en-US" sz="1000" i="0">
                          <a:solidFill>
                            <a:srgbClr val="000000"/>
                          </a:solidFill>
                          <a:latin typeface="微软雅黑" panose="020B0503020204020204" charset="-122"/>
                          <a:ea typeface="微软雅黑" panose="020B0503020204020204" charset="-122"/>
                        </a:rPr>
                        <a:t>基因和细胞诊疗前沿应用场景</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algn="ctr">
                        <a:lnSpc>
                          <a:spcPts val="2200"/>
                        </a:lnSpc>
                        <a:buClrTx/>
                        <a:buSzTx/>
                        <a:buFontTx/>
                      </a:pPr>
                      <a:r>
                        <a:rPr lang="zh-CN" altLang="en-US" sz="1000" i="0">
                          <a:solidFill>
                            <a:srgbClr val="000000"/>
                          </a:solidFill>
                          <a:latin typeface="微软雅黑" panose="020B0503020204020204" charset="-122"/>
                          <a:ea typeface="微软雅黑" panose="020B0503020204020204" charset="-122"/>
                        </a:rPr>
                        <a:t>生物技术</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cs typeface="微软雅黑" panose="020B0503020204020204" charset="-122"/>
                        </a:rPr>
                        <a:t>我市已成立基因和细胞诊疗产业共同体，拥有华大基因、海尔生物、奥克生物等科研平台及企业</a:t>
                      </a:r>
                      <a:r>
                        <a:rPr lang="en-US" altLang="zh-CN" sz="1000">
                          <a:latin typeface="微软雅黑" panose="020B0503020204020204" charset="-122"/>
                          <a:ea typeface="微软雅黑" panose="020B0503020204020204" charset="-122"/>
                          <a:cs typeface="微软雅黑" panose="020B0503020204020204" charset="-122"/>
                        </a:rPr>
                        <a:t>72</a:t>
                      </a:r>
                      <a:r>
                        <a:rPr lang="zh-CN" altLang="en-US" sz="1000">
                          <a:latin typeface="微软雅黑" panose="020B0503020204020204" charset="-122"/>
                          <a:ea typeface="微软雅黑" panose="020B0503020204020204" charset="-122"/>
                          <a:cs typeface="微软雅黑" panose="020B0503020204020204" charset="-122"/>
                        </a:rPr>
                        <a:t>家。欢迎生物医药企业与我市</a:t>
                      </a:r>
                      <a:r>
                        <a:rPr lang="en-US" altLang="zh-CN" sz="1000">
                          <a:latin typeface="微软雅黑" panose="020B0503020204020204" charset="-122"/>
                          <a:ea typeface="微软雅黑" panose="020B0503020204020204" charset="-122"/>
                          <a:cs typeface="微软雅黑" panose="020B0503020204020204" charset="-122"/>
                        </a:rPr>
                        <a:t>15</a:t>
                      </a:r>
                      <a:r>
                        <a:rPr lang="zh-CN" altLang="en-US" sz="1000">
                          <a:latin typeface="微软雅黑" panose="020B0503020204020204" charset="-122"/>
                          <a:ea typeface="微软雅黑" panose="020B0503020204020204" charset="-122"/>
                          <a:cs typeface="微软雅黑" panose="020B0503020204020204" charset="-122"/>
                        </a:rPr>
                        <a:t>家三甲医院深化合作，围绕细胞采集、储存、治疗、康复等关键环节，加快生物医学新技术创新突破、临床转化和产业聚集。</a:t>
                      </a:r>
                      <a:endParaRPr lang="zh-CN" altLang="en-US"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c>
                  <a:txBody>
                    <a:bodyPr/>
                    <a:p>
                      <a:pPr marL="85725" indent="0" algn="l" fontAlgn="ctr">
                        <a:lnSpc>
                          <a:spcPts val="2200"/>
                        </a:lnSpc>
                        <a:spcBef>
                          <a:spcPct val="0"/>
                        </a:spcBef>
                        <a:spcAft>
                          <a:spcPct val="0"/>
                        </a:spcAft>
                      </a:pPr>
                      <a:r>
                        <a:rPr lang="zh-CN" altLang="en-US" sz="1000" i="0">
                          <a:solidFill>
                            <a:srgbClr val="000000"/>
                          </a:solidFill>
                          <a:latin typeface="微软雅黑" panose="020B0503020204020204" charset="-122"/>
                          <a:ea typeface="微软雅黑" panose="020B0503020204020204" charset="-122"/>
                        </a:rPr>
                        <a:t>青岛市机会规模</a:t>
                      </a:r>
                      <a:r>
                        <a:rPr lang="en-US" altLang="zh-CN" sz="1000" i="0">
                          <a:solidFill>
                            <a:srgbClr val="000000"/>
                          </a:solidFill>
                          <a:latin typeface="微软雅黑" panose="020B0503020204020204" charset="-122"/>
                          <a:ea typeface="微软雅黑" panose="020B0503020204020204" charset="-122"/>
                        </a:rPr>
                        <a:t>200</a:t>
                      </a:r>
                      <a:r>
                        <a:rPr lang="zh-CN" altLang="en-US" sz="1000" i="0">
                          <a:solidFill>
                            <a:srgbClr val="000000"/>
                          </a:solidFill>
                          <a:latin typeface="微软雅黑" panose="020B0503020204020204" charset="-122"/>
                          <a:ea typeface="微软雅黑" panose="020B0503020204020204" charset="-122"/>
                        </a:rPr>
                        <a:t>亿</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vMerge="1">
                  <a:tcPr marL="68580" marR="68580" marT="0" marB="0" anchor="ctr" anchorCtr="0"/>
                </a:tc>
                <a:tc vMerge="1">
                  <a:tcPr/>
                </a:tc>
              </a:tr>
              <a:tr h="1224280">
                <a:tc>
                  <a:txBody>
                    <a:bodyPr/>
                    <a:p>
                      <a:pPr marL="0" indent="0" algn="ctr">
                        <a:lnSpc>
                          <a:spcPts val="2200"/>
                        </a:lnSpc>
                        <a:spcBef>
                          <a:spcPct val="0"/>
                        </a:spcBef>
                        <a:spcAft>
                          <a:spcPct val="0"/>
                        </a:spcAft>
                      </a:pPr>
                      <a:r>
                        <a:rPr lang="en-US" altLang="zh-CN" sz="1000">
                          <a:latin typeface="微软雅黑" panose="020B0503020204020204" charset="-122"/>
                          <a:ea typeface="微软雅黑" panose="020B0503020204020204" charset="-122"/>
                        </a:rPr>
                        <a:t>3</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algn="ctr" fontAlgn="ctr">
                        <a:lnSpc>
                          <a:spcPts val="2200"/>
                        </a:lnSpc>
                        <a:buClrTx/>
                        <a:buSzTx/>
                        <a:buFontTx/>
                      </a:pPr>
                      <a:r>
                        <a:rPr lang="zh-CN" altLang="en-US" sz="1000" i="0">
                          <a:solidFill>
                            <a:srgbClr val="000000"/>
                          </a:solidFill>
                          <a:latin typeface="微软雅黑" panose="020B0503020204020204" charset="-122"/>
                          <a:ea typeface="微软雅黑" panose="020B0503020204020204" charset="-122"/>
                        </a:rPr>
                        <a:t>康养具身机器人与智能康复产品训练应用场景</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algn="ctr">
                        <a:lnSpc>
                          <a:spcPts val="2200"/>
                        </a:lnSpc>
                        <a:buClrTx/>
                        <a:buSzTx/>
                        <a:buFontTx/>
                      </a:pPr>
                      <a:r>
                        <a:rPr lang="zh-CN" altLang="en-US" sz="1000" i="0">
                          <a:solidFill>
                            <a:srgbClr val="000000"/>
                          </a:solidFill>
                          <a:latin typeface="微软雅黑" panose="020B0503020204020204" charset="-122"/>
                          <a:ea typeface="微软雅黑" panose="020B0503020204020204" charset="-122"/>
                        </a:rPr>
                        <a:t>医疗器械</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我市已建成康养具身机器人与智能康复产品训练验证中心，构建起训练测试、数据共享、标准验证、市场推广全链条应用场景。开放医疗机构、医养结合机构的康复机器人、脑机接口、智能康复辅助器具、可穿戴智能化设备等应用场景，促进前沿技术与临床康复、养老照护深度融合。</a:t>
                      </a:r>
                      <a:endParaRPr lang="zh-CN" altLang="en-US" sz="1000">
                        <a:latin typeface="微软雅黑" panose="020B0503020204020204" charset="-122"/>
                        <a:ea typeface="微软雅黑" panose="020B0503020204020204" charset="-122"/>
                      </a:endParaRPr>
                    </a:p>
                  </a:txBody>
                  <a:tcPr marL="68580" marR="68580" marT="0" marB="0" anchor="ctr" anchorCtr="0"/>
                </a:tc>
                <a:tc>
                  <a:txBody>
                    <a:bodyPr/>
                    <a:p>
                      <a:pPr marL="85725" indent="0" algn="l" fontAlgn="ctr">
                        <a:lnSpc>
                          <a:spcPts val="2200"/>
                        </a:lnSpc>
                        <a:spcBef>
                          <a:spcPct val="0"/>
                        </a:spcBef>
                        <a:spcAft>
                          <a:spcPct val="0"/>
                        </a:spcAft>
                      </a:pPr>
                      <a:r>
                        <a:rPr lang="zh-CN" altLang="en-US" sz="1000" i="0">
                          <a:solidFill>
                            <a:srgbClr val="000000"/>
                          </a:solidFill>
                          <a:latin typeface="微软雅黑" panose="020B0503020204020204" charset="-122"/>
                          <a:ea typeface="微软雅黑" panose="020B0503020204020204" charset="-122"/>
                        </a:rPr>
                        <a:t>青岛市机会规模</a:t>
                      </a:r>
                      <a:r>
                        <a:rPr lang="en-US" altLang="zh-CN" sz="1000" i="0">
                          <a:solidFill>
                            <a:srgbClr val="000000"/>
                          </a:solidFill>
                          <a:latin typeface="微软雅黑" panose="020B0503020204020204" charset="-122"/>
                          <a:ea typeface="微软雅黑" panose="020B0503020204020204" charset="-122"/>
                        </a:rPr>
                        <a:t>100</a:t>
                      </a:r>
                      <a:r>
                        <a:rPr lang="zh-CN" altLang="en-US" sz="1000" i="0">
                          <a:solidFill>
                            <a:srgbClr val="000000"/>
                          </a:solidFill>
                          <a:latin typeface="微软雅黑" panose="020B0503020204020204" charset="-122"/>
                          <a:ea typeface="微软雅黑" panose="020B0503020204020204" charset="-122"/>
                        </a:rPr>
                        <a:t>亿</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vMerge="1">
                  <a:tcPr marL="68580" marR="68580" marT="0" marB="0" anchor="ctr" anchorCtr="0"/>
                </a:tc>
                <a:tc vMerge="1">
                  <a:tcPr/>
                </a:tc>
              </a:tr>
              <a:tr h="850265">
                <a:tc>
                  <a:txBody>
                    <a:bodyPr/>
                    <a:p>
                      <a:pPr marL="0" indent="0" algn="ctr">
                        <a:lnSpc>
                          <a:spcPts val="2200"/>
                        </a:lnSpc>
                        <a:spcBef>
                          <a:spcPct val="0"/>
                        </a:spcBef>
                        <a:spcAft>
                          <a:spcPct val="0"/>
                        </a:spcAft>
                      </a:pPr>
                      <a:r>
                        <a:rPr lang="en-US" altLang="zh-CN" sz="1000">
                          <a:latin typeface="微软雅黑" panose="020B0503020204020204" charset="-122"/>
                          <a:ea typeface="微软雅黑" panose="020B0503020204020204" charset="-122"/>
                        </a:rPr>
                        <a:t>4</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algn="ctr" fontAlgn="ctr">
                        <a:lnSpc>
                          <a:spcPts val="2200"/>
                        </a:lnSpc>
                        <a:buClrTx/>
                        <a:buSzTx/>
                        <a:buFontTx/>
                      </a:pPr>
                      <a:r>
                        <a:rPr lang="zh-CN" altLang="en-US" sz="1000" i="0">
                          <a:solidFill>
                            <a:srgbClr val="000000"/>
                          </a:solidFill>
                          <a:latin typeface="微软雅黑" panose="020B0503020204020204" charset="-122"/>
                          <a:ea typeface="微软雅黑" panose="020B0503020204020204" charset="-122"/>
                        </a:rPr>
                        <a:t>医疗大数据开放共享应用场景</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algn="ctr">
                        <a:lnSpc>
                          <a:spcPts val="2200"/>
                        </a:lnSpc>
                        <a:buClrTx/>
                        <a:buSzTx/>
                        <a:buFontTx/>
                      </a:pPr>
                      <a:r>
                        <a:rPr lang="zh-CN" altLang="en-US" sz="1000" i="0">
                          <a:solidFill>
                            <a:srgbClr val="000000"/>
                          </a:solidFill>
                          <a:latin typeface="微软雅黑" panose="020B0503020204020204" charset="-122"/>
                          <a:ea typeface="微软雅黑" panose="020B0503020204020204" charset="-122"/>
                        </a:rPr>
                        <a:t>数字经济</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依托</a:t>
                      </a:r>
                      <a:r>
                        <a:rPr lang="en-US" altLang="zh-CN" sz="1000">
                          <a:latin typeface="微软雅黑" panose="020B0503020204020204" charset="-122"/>
                          <a:ea typeface="微软雅黑" panose="020B0503020204020204" charset="-122"/>
                        </a:rPr>
                        <a:t>“</a:t>
                      </a:r>
                      <a:r>
                        <a:rPr lang="zh-CN" altLang="en-US" sz="1000">
                          <a:latin typeface="微软雅黑" panose="020B0503020204020204" charset="-122"/>
                          <a:ea typeface="微软雅黑" panose="020B0503020204020204" charset="-122"/>
                        </a:rPr>
                        <a:t>全市一家医院</a:t>
                      </a:r>
                      <a:r>
                        <a:rPr lang="en-US" altLang="zh-CN" sz="1000">
                          <a:latin typeface="微软雅黑" panose="020B0503020204020204" charset="-122"/>
                          <a:ea typeface="微软雅黑" panose="020B0503020204020204" charset="-122"/>
                        </a:rPr>
                        <a:t>”</a:t>
                      </a:r>
                      <a:r>
                        <a:rPr lang="zh-CN" altLang="en-US" sz="1000">
                          <a:latin typeface="微软雅黑" panose="020B0503020204020204" charset="-122"/>
                          <a:ea typeface="微软雅黑" panose="020B0503020204020204" charset="-122"/>
                        </a:rPr>
                        <a:t>智慧场景，邀请各类数商企业来青合作，共同开展健康医疗大数据开发与利用，支持精准医疗、真实世界研究、创新药械研发、临床质控管理等数字化应用，充分激活健康数据要素价值。</a:t>
                      </a:r>
                      <a:endParaRPr lang="zh-CN" altLang="en-US" sz="1000">
                        <a:latin typeface="微软雅黑" panose="020B0503020204020204" charset="-122"/>
                        <a:ea typeface="微软雅黑" panose="020B0503020204020204" charset="-122"/>
                      </a:endParaRPr>
                    </a:p>
                  </a:txBody>
                  <a:tcPr marL="68580" marR="68580" marT="0" marB="0" anchor="ctr" anchorCtr="0"/>
                </a:tc>
                <a:tc>
                  <a:txBody>
                    <a:bodyPr/>
                    <a:p>
                      <a:pPr marL="85725" indent="0" algn="l" fontAlgn="ctr">
                        <a:lnSpc>
                          <a:spcPts val="2200"/>
                        </a:lnSpc>
                        <a:spcBef>
                          <a:spcPct val="0"/>
                        </a:spcBef>
                        <a:spcAft>
                          <a:spcPct val="0"/>
                        </a:spcAft>
                      </a:pPr>
                      <a:r>
                        <a:rPr lang="zh-CN" altLang="en-US" sz="1000" i="0">
                          <a:solidFill>
                            <a:srgbClr val="000000"/>
                          </a:solidFill>
                          <a:latin typeface="微软雅黑" panose="020B0503020204020204" charset="-122"/>
                          <a:ea typeface="微软雅黑" panose="020B0503020204020204" charset="-122"/>
                        </a:rPr>
                        <a:t>青岛市机会规模</a:t>
                      </a:r>
                      <a:r>
                        <a:rPr lang="en-US" altLang="zh-CN" sz="1000" i="0">
                          <a:solidFill>
                            <a:srgbClr val="000000"/>
                          </a:solidFill>
                          <a:latin typeface="微软雅黑" panose="020B0503020204020204" charset="-122"/>
                          <a:ea typeface="微软雅黑" panose="020B0503020204020204" charset="-122"/>
                        </a:rPr>
                        <a:t>50</a:t>
                      </a:r>
                      <a:r>
                        <a:rPr lang="zh-CN" altLang="en-US" sz="1000" i="0">
                          <a:solidFill>
                            <a:srgbClr val="000000"/>
                          </a:solidFill>
                          <a:latin typeface="微软雅黑" panose="020B0503020204020204" charset="-122"/>
                          <a:ea typeface="微软雅黑" panose="020B0503020204020204" charset="-122"/>
                        </a:rPr>
                        <a:t>亿</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vMerge="1">
                  <a:tcPr marL="68580" marR="68580" marT="0" marB="0" anchor="ctr" anchorCtr="0"/>
                </a:tc>
                <a:tc vMerge="1">
                  <a:tcPr/>
                </a:tc>
              </a:tr>
              <a:tr h="968375">
                <a:tc>
                  <a:txBody>
                    <a:bodyPr/>
                    <a:p>
                      <a:pPr marL="0" indent="0" algn="ctr">
                        <a:lnSpc>
                          <a:spcPts val="2200"/>
                        </a:lnSpc>
                        <a:spcBef>
                          <a:spcPct val="0"/>
                        </a:spcBef>
                        <a:spcAft>
                          <a:spcPct val="0"/>
                        </a:spcAft>
                        <a:buNone/>
                      </a:pPr>
                      <a:r>
                        <a:rPr lang="en-US" altLang="zh-CN" sz="1000">
                          <a:latin typeface="微软雅黑" panose="020B0503020204020204" charset="-122"/>
                          <a:ea typeface="微软雅黑" panose="020B0503020204020204" charset="-122"/>
                        </a:rPr>
                        <a:t>5</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algn="ctr" fontAlgn="ctr">
                        <a:lnSpc>
                          <a:spcPts val="2200"/>
                        </a:lnSpc>
                        <a:buClrTx/>
                        <a:buSzTx/>
                        <a:buFontTx/>
                        <a:buNone/>
                      </a:pPr>
                      <a:r>
                        <a:rPr lang="zh-CN" altLang="en-US" sz="1000" i="0">
                          <a:solidFill>
                            <a:srgbClr val="000000"/>
                          </a:solidFill>
                          <a:latin typeface="微软雅黑" panose="020B0503020204020204" charset="-122"/>
                          <a:ea typeface="微软雅黑" panose="020B0503020204020204" charset="-122"/>
                        </a:rPr>
                        <a:t>高端医疗装备示范应用场景</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algn="ctr">
                        <a:lnSpc>
                          <a:spcPts val="2200"/>
                        </a:lnSpc>
                        <a:buClrTx/>
                        <a:buSzTx/>
                        <a:buFontTx/>
                        <a:buNone/>
                      </a:pPr>
                      <a:r>
                        <a:rPr lang="zh-CN" altLang="en-US" sz="1000" i="0">
                          <a:solidFill>
                            <a:srgbClr val="000000"/>
                          </a:solidFill>
                          <a:latin typeface="微软雅黑" panose="020B0503020204020204" charset="-122"/>
                          <a:ea typeface="微软雅黑" panose="020B0503020204020204" charset="-122"/>
                        </a:rPr>
                        <a:t>医疗器械</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buNone/>
                      </a:pPr>
                      <a:r>
                        <a:rPr lang="zh-CN" altLang="en-US" sz="1000">
                          <a:latin typeface="微软雅黑" panose="020B0503020204020204" charset="-122"/>
                          <a:ea typeface="微软雅黑" panose="020B0503020204020204" charset="-122"/>
                        </a:rPr>
                        <a:t>我市获批成立省药监局审评核查分中心，市属医院已立项、储备医疗设备更新项目</a:t>
                      </a:r>
                      <a:r>
                        <a:rPr lang="en-US" altLang="zh-CN" sz="1000">
                          <a:latin typeface="微软雅黑" panose="020B0503020204020204" charset="-122"/>
                          <a:ea typeface="微软雅黑" panose="020B0503020204020204" charset="-122"/>
                        </a:rPr>
                        <a:t>16</a:t>
                      </a:r>
                      <a:r>
                        <a:rPr lang="zh-CN" altLang="en-US" sz="1000">
                          <a:latin typeface="微软雅黑" panose="020B0503020204020204" charset="-122"/>
                          <a:ea typeface="微软雅黑" panose="020B0503020204020204" charset="-122"/>
                        </a:rPr>
                        <a:t>个。欢迎各类医疗装备企业来青合作，深化医工协同，推进新技术、新产品的研发和应用，共同打造医疗装备产业高地。</a:t>
                      </a:r>
                      <a:endParaRPr lang="zh-CN" altLang="en-US" sz="1000">
                        <a:latin typeface="微软雅黑" panose="020B0503020204020204" charset="-122"/>
                        <a:ea typeface="微软雅黑" panose="020B0503020204020204" charset="-122"/>
                      </a:endParaRPr>
                    </a:p>
                  </a:txBody>
                  <a:tcPr marL="68580" marR="68580" marT="0" marB="0" anchor="ctr" anchorCtr="0"/>
                </a:tc>
                <a:tc>
                  <a:txBody>
                    <a:bodyPr/>
                    <a:p>
                      <a:pPr marL="85725" indent="0" algn="l" fontAlgn="ctr">
                        <a:lnSpc>
                          <a:spcPts val="2200"/>
                        </a:lnSpc>
                        <a:spcBef>
                          <a:spcPct val="0"/>
                        </a:spcBef>
                        <a:spcAft>
                          <a:spcPct val="0"/>
                        </a:spcAft>
                      </a:pPr>
                      <a:r>
                        <a:rPr lang="zh-CN" altLang="en-US" sz="1000" i="0">
                          <a:solidFill>
                            <a:srgbClr val="000000"/>
                          </a:solidFill>
                          <a:latin typeface="微软雅黑" panose="020B0503020204020204" charset="-122"/>
                          <a:ea typeface="微软雅黑" panose="020B0503020204020204" charset="-122"/>
                        </a:rPr>
                        <a:t>青岛市机会规模</a:t>
                      </a:r>
                      <a:r>
                        <a:rPr lang="en-US" altLang="zh-CN" sz="1000" i="0">
                          <a:solidFill>
                            <a:srgbClr val="000000"/>
                          </a:solidFill>
                          <a:latin typeface="微软雅黑" panose="020B0503020204020204" charset="-122"/>
                          <a:ea typeface="微软雅黑" panose="020B0503020204020204" charset="-122"/>
                        </a:rPr>
                        <a:t>200</a:t>
                      </a:r>
                      <a:r>
                        <a:rPr lang="zh-CN" altLang="en-US" sz="1000" i="0">
                          <a:solidFill>
                            <a:srgbClr val="000000"/>
                          </a:solidFill>
                          <a:latin typeface="微软雅黑" panose="020B0503020204020204" charset="-122"/>
                          <a:ea typeface="微软雅黑" panose="020B0503020204020204" charset="-122"/>
                        </a:rPr>
                        <a:t>亿</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vMerge="1">
                  <a:tcPr marL="68580" marR="68580" marT="0" marB="0" anchor="ctr" anchorCtr="0"/>
                </a:tc>
                <a:tc vMerge="1">
                  <a:tcPr/>
                </a:tc>
              </a:tr>
            </a:tbl>
          </a:graphicData>
        </a:graphic>
      </p:graphicFrame>
      <p:sp>
        <p:nvSpPr>
          <p:cNvPr id="100" name="文本框 99"/>
          <p:cNvSpPr txBox="1"/>
          <p:nvPr/>
        </p:nvSpPr>
        <p:spPr>
          <a:xfrm>
            <a:off x="2195830" y="116840"/>
            <a:ext cx="5080000" cy="368300"/>
          </a:xfrm>
          <a:prstGeom prst="rect">
            <a:avLst/>
          </a:prstGeom>
          <a:noFill/>
          <a:ln w="9525">
            <a:noFill/>
          </a:ln>
        </p:spPr>
        <p:txBody>
          <a:bodyPr>
            <a:spAutoFit/>
          </a:bodyPr>
          <a:p>
            <a:pPr algn="ctr"/>
            <a:r>
              <a:rPr lang="zh-CN" sz="1800">
                <a:latin typeface="方正小标宋简体" panose="03000509000000000000" charset="-122"/>
                <a:ea typeface="方正小标宋简体" panose="03000509000000000000" charset="-122"/>
                <a:cs typeface="方正小标宋简体" panose="03000509000000000000" charset="-122"/>
              </a:rPr>
              <a:t>三、“中国康湾”卫生健康领域创新应用场景</a:t>
            </a:r>
            <a:endParaRPr lang="zh-CN" altLang="en-US" sz="1800">
              <a:latin typeface="方正小标宋简体" panose="03000509000000000000" charset="-122"/>
              <a:ea typeface="方正小标宋简体" panose="03000509000000000000" charset="-122"/>
              <a:cs typeface="方正小标宋简体" panose="03000509000000000000"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custDataLst>
              <p:tags r:id="rId1"/>
            </p:custDataLst>
          </p:nvPr>
        </p:nvGraphicFramePr>
        <p:xfrm>
          <a:off x="323215" y="474980"/>
          <a:ext cx="8543925" cy="6224270"/>
        </p:xfrm>
        <a:graphic>
          <a:graphicData uri="http://schemas.openxmlformats.org/drawingml/2006/table">
            <a:tbl>
              <a:tblPr firstRow="1" bandCol="1">
                <a:tableStyleId>{BAEA50E2-F447-43A6-9084-6A41CD610C70}</a:tableStyleId>
              </a:tblPr>
              <a:tblGrid>
                <a:gridCol w="341630"/>
                <a:gridCol w="738505"/>
                <a:gridCol w="771525"/>
                <a:gridCol w="3768725"/>
                <a:gridCol w="719455"/>
                <a:gridCol w="1431925"/>
                <a:gridCol w="772160"/>
              </a:tblGrid>
              <a:tr h="558800">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序号</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细分领域</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所属产业</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场景机会</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场景规模</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配套政策</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牵头单位</a:t>
                      </a:r>
                      <a:endParaRPr lang="zh-CN" sz="1000" b="1">
                        <a:latin typeface="微软雅黑" panose="020B0503020204020204" charset="-122"/>
                        <a:ea typeface="微软雅黑" panose="020B0503020204020204" charset="-122"/>
                      </a:endParaRPr>
                    </a:p>
                  </a:txBody>
                  <a:tcPr marL="68580" marR="68580" marT="0" marB="0" anchor="ctr" anchorCtr="0"/>
                </a:tc>
              </a:tr>
              <a:tr h="1513840">
                <a:tc>
                  <a:txBody>
                    <a:bodyPr/>
                    <a:p>
                      <a:pPr marL="0" indent="0" algn="ctr" fontAlgn="ctr">
                        <a:lnSpc>
                          <a:spcPts val="2200"/>
                        </a:lnSpc>
                        <a:spcBef>
                          <a:spcPct val="0"/>
                        </a:spcBef>
                        <a:spcAft>
                          <a:spcPct val="0"/>
                        </a:spcAft>
                      </a:pPr>
                      <a:r>
                        <a:rPr lang="en-US" altLang="zh-CN" sz="1000">
                          <a:latin typeface="微软雅黑" panose="020B0503020204020204" charset="-122"/>
                          <a:ea typeface="微软雅黑" panose="020B0503020204020204" charset="-122"/>
                        </a:rPr>
                        <a:t>1</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altLang="en-US" sz="1000" i="0">
                          <a:latin typeface="微软雅黑" panose="020B0503020204020204" charset="-122"/>
                          <a:ea typeface="微软雅黑" panose="020B0503020204020204" charset="-122"/>
                        </a:rPr>
                        <a:t>智慧家电</a:t>
                      </a:r>
                      <a:endParaRPr lang="zh-CN" altLang="en-US" sz="1000" i="0">
                        <a:latin typeface="微软雅黑" panose="020B0503020204020204" charset="-122"/>
                        <a:ea typeface="微软雅黑" panose="020B0503020204020204" charset="-122"/>
                      </a:endParaRPr>
                    </a:p>
                  </a:txBody>
                  <a:tcPr marL="68580" marR="68580" marT="0" marB="0" anchor="ctr" anchorCtr="0"/>
                </a:tc>
                <a:tc>
                  <a:txBody>
                    <a:bodyPr/>
                    <a:p>
                      <a:pPr marL="0" indent="0" algn="ctr">
                        <a:lnSpc>
                          <a:spcPts val="2200"/>
                        </a:lnSpc>
                        <a:spcBef>
                          <a:spcPct val="0"/>
                        </a:spcBef>
                        <a:spcAft>
                          <a:spcPct val="0"/>
                        </a:spcAft>
                      </a:pPr>
                      <a:r>
                        <a:rPr lang="zh-CN" altLang="en-US" sz="1000" i="0">
                          <a:latin typeface="微软雅黑" panose="020B0503020204020204" charset="-122"/>
                          <a:ea typeface="微软雅黑" panose="020B0503020204020204" charset="-122"/>
                        </a:rPr>
                        <a:t>智能家电</a:t>
                      </a:r>
                      <a:endParaRPr lang="zh-CN" altLang="en-US" sz="1000" i="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围绕智慧家电互联互通、全屋智能、</a:t>
                      </a:r>
                      <a:r>
                        <a:rPr lang="en-US" altLang="zh-CN" sz="1000">
                          <a:latin typeface="微软雅黑" panose="020B0503020204020204" charset="-122"/>
                          <a:ea typeface="微软雅黑" panose="020B0503020204020204" charset="-122"/>
                        </a:rPr>
                        <a:t>AI</a:t>
                      </a:r>
                      <a:r>
                        <a:rPr lang="zh-CN" altLang="en-US" sz="1000">
                          <a:latin typeface="微软雅黑" panose="020B0503020204020204" charset="-122"/>
                          <a:ea typeface="微软雅黑" panose="020B0503020204020204" charset="-122"/>
                        </a:rPr>
                        <a:t>节能等重点环节，开放海尔、海信、澳柯玛等龙头企业场景和上下游供应链，依托智能家电国家级先进制造业集群产业集聚优势，吸引芯、屏、压缩机、智能控制器、大模型、云平台等核心配套企业合作，建设具有全球影响力的高端智能家电产业集群。</a:t>
                      </a:r>
                      <a:endParaRPr lang="zh-CN" altLang="en-US" sz="100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i="0">
                          <a:latin typeface="微软雅黑" panose="020B0503020204020204" charset="-122"/>
                          <a:ea typeface="微软雅黑" panose="020B0503020204020204" charset="-122"/>
                        </a:rPr>
                        <a:t>青岛市场机会规模500亿元</a:t>
                      </a:r>
                      <a:endParaRPr lang="zh-CN" altLang="en-US" sz="1000" i="0">
                        <a:latin typeface="微软雅黑" panose="020B0503020204020204" charset="-122"/>
                        <a:ea typeface="微软雅黑" panose="020B0503020204020204" charset="-122"/>
                      </a:endParaRPr>
                    </a:p>
                  </a:txBody>
                  <a:tcPr marL="68580" marR="68580" marT="0" marB="0" anchor="ctr" anchorCtr="0"/>
                </a:tc>
                <a:tc rowSpan="4">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市级层面出台《青岛市支持人工智能和具身智能机器人产业发展政策清单（第一批）》《青岛市支持人工智能和具身智能机器人产业发展若干政策措施》，区（市）层面因地制宜出台产业政策措施，加强</a:t>
                      </a:r>
                      <a:r>
                        <a:rPr lang="en-US" altLang="zh-CN" sz="1000">
                          <a:latin typeface="微软雅黑" panose="020B0503020204020204" charset="-122"/>
                          <a:ea typeface="微软雅黑" panose="020B0503020204020204" charset="-122"/>
                        </a:rPr>
                        <a:t>“</a:t>
                      </a:r>
                      <a:r>
                        <a:rPr lang="zh-CN" altLang="en-US" sz="1000">
                          <a:latin typeface="微软雅黑" panose="020B0503020204020204" charset="-122"/>
                          <a:ea typeface="微软雅黑" panose="020B0503020204020204" charset="-122"/>
                        </a:rPr>
                        <a:t>算力券</a:t>
                      </a:r>
                      <a:r>
                        <a:rPr lang="en-US" altLang="zh-CN" sz="1000">
                          <a:latin typeface="微软雅黑" panose="020B0503020204020204" charset="-122"/>
                          <a:ea typeface="微软雅黑" panose="020B0503020204020204" charset="-122"/>
                        </a:rPr>
                        <a:t>”“</a:t>
                      </a:r>
                      <a:r>
                        <a:rPr lang="zh-CN" altLang="en-US" sz="1000">
                          <a:latin typeface="微软雅黑" panose="020B0503020204020204" charset="-122"/>
                          <a:ea typeface="微软雅黑" panose="020B0503020204020204" charset="-122"/>
                        </a:rPr>
                        <a:t>模型券</a:t>
                      </a:r>
                      <a:r>
                        <a:rPr lang="en-US" altLang="zh-CN" sz="1000">
                          <a:latin typeface="微软雅黑" panose="020B0503020204020204" charset="-122"/>
                          <a:ea typeface="微软雅黑" panose="020B0503020204020204" charset="-122"/>
                        </a:rPr>
                        <a:t>”“</a:t>
                      </a:r>
                      <a:r>
                        <a:rPr lang="zh-CN" altLang="en-US" sz="1000">
                          <a:latin typeface="微软雅黑" panose="020B0503020204020204" charset="-122"/>
                          <a:ea typeface="微软雅黑" panose="020B0503020204020204" charset="-122"/>
                        </a:rPr>
                        <a:t>语料券</a:t>
                      </a:r>
                      <a:r>
                        <a:rPr lang="en-US" altLang="zh-CN" sz="1000">
                          <a:latin typeface="微软雅黑" panose="020B0503020204020204" charset="-122"/>
                          <a:ea typeface="微软雅黑" panose="020B0503020204020204" charset="-122"/>
                        </a:rPr>
                        <a:t>”</a:t>
                      </a:r>
                      <a:r>
                        <a:rPr lang="zh-CN" altLang="en-US" sz="1000">
                          <a:latin typeface="微软雅黑" panose="020B0503020204020204" charset="-122"/>
                          <a:ea typeface="微软雅黑" panose="020B0503020204020204" charset="-122"/>
                        </a:rPr>
                        <a:t>等要素供给，在产业园区、应用基地、产业集群等方面持续加大投入，为企业从落地孵化到培育壮大提供全方位保障。</a:t>
                      </a:r>
                      <a:endParaRPr lang="zh-CN" altLang="en-US" sz="1000">
                        <a:latin typeface="微软雅黑" panose="020B0503020204020204" charset="-122"/>
                        <a:ea typeface="微软雅黑" panose="020B0503020204020204" charset="-122"/>
                      </a:endParaRPr>
                    </a:p>
                  </a:txBody>
                  <a:tcPr marL="68580" marR="68580" marT="0" marB="0" anchor="ctr" anchorCtr="0"/>
                </a:tc>
                <a:tc rowSpan="4">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cs typeface="微软雅黑" panose="020B0503020204020204" charset="-122"/>
                        </a:rPr>
                        <a:t>市人工智能产业协会，</a:t>
                      </a:r>
                      <a:r>
                        <a:rPr lang="en-US" altLang="zh-CN" sz="1000">
                          <a:latin typeface="微软雅黑" panose="020B0503020204020204" charset="-122"/>
                          <a:ea typeface="微软雅黑" panose="020B0503020204020204" charset="-122"/>
                          <a:cs typeface="微软雅黑" panose="020B0503020204020204" charset="-122"/>
                        </a:rPr>
                        <a:t>57707900</a:t>
                      </a:r>
                      <a:endParaRPr lang="en-US" altLang="zh-CN" sz="1000">
                        <a:latin typeface="微软雅黑" panose="020B0503020204020204" charset="-122"/>
                        <a:ea typeface="微软雅黑" panose="020B0503020204020204" charset="-122"/>
                        <a:cs typeface="微软雅黑" panose="020B0503020204020204" charset="-122"/>
                      </a:endParaRPr>
                    </a:p>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cs typeface="微软雅黑" panose="020B0503020204020204" charset="-122"/>
                        </a:rPr>
                        <a:t>市工业和信息化局科技处</a:t>
                      </a:r>
                      <a:r>
                        <a:rPr lang="en-US" altLang="zh-CN" sz="1000">
                          <a:latin typeface="微软雅黑" panose="020B0503020204020204" charset="-122"/>
                          <a:ea typeface="微软雅黑" panose="020B0503020204020204" charset="-122"/>
                          <a:cs typeface="微软雅黑" panose="020B0503020204020204" charset="-122"/>
                        </a:rPr>
                        <a:t>85911215</a:t>
                      </a:r>
                      <a:endParaRPr lang="en-US" altLang="zh-CN"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r>
              <a:tr h="1370330">
                <a:tc>
                  <a:txBody>
                    <a:bodyPr/>
                    <a:p>
                      <a:pPr marL="0" indent="0" algn="ctr">
                        <a:lnSpc>
                          <a:spcPts val="2200"/>
                        </a:lnSpc>
                        <a:spcBef>
                          <a:spcPct val="0"/>
                        </a:spcBef>
                        <a:spcAft>
                          <a:spcPct val="0"/>
                        </a:spcAft>
                      </a:pPr>
                      <a:r>
                        <a:rPr lang="en-US" altLang="zh-CN" sz="1000">
                          <a:latin typeface="微软雅黑" panose="020B0503020204020204" charset="-122"/>
                          <a:ea typeface="微软雅黑" panose="020B0503020204020204" charset="-122"/>
                        </a:rPr>
                        <a:t>2</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altLang="en-US" sz="1000" i="0">
                          <a:latin typeface="微软雅黑" panose="020B0503020204020204" charset="-122"/>
                          <a:ea typeface="微软雅黑" panose="020B0503020204020204" charset="-122"/>
                        </a:rPr>
                        <a:t>具身智能机器人</a:t>
                      </a:r>
                      <a:endParaRPr lang="zh-CN" altLang="en-US" sz="1000" i="0">
                        <a:latin typeface="微软雅黑" panose="020B0503020204020204" charset="-122"/>
                        <a:ea typeface="微软雅黑" panose="020B0503020204020204" charset="-122"/>
                      </a:endParaRPr>
                    </a:p>
                  </a:txBody>
                  <a:tcPr marL="68580" marR="68580" marT="0" marB="0" anchor="ctr" anchorCtr="0"/>
                </a:tc>
                <a:tc>
                  <a:txBody>
                    <a:bodyPr/>
                    <a:p>
                      <a:pPr marL="0" indent="0" algn="ctr">
                        <a:lnSpc>
                          <a:spcPts val="2200"/>
                        </a:lnSpc>
                        <a:spcBef>
                          <a:spcPct val="0"/>
                        </a:spcBef>
                        <a:spcAft>
                          <a:spcPct val="0"/>
                        </a:spcAft>
                      </a:pPr>
                      <a:r>
                        <a:rPr lang="zh-CN" altLang="en-US" sz="1000" i="0">
                          <a:latin typeface="微软雅黑" panose="020B0503020204020204" charset="-122"/>
                          <a:ea typeface="微软雅黑" panose="020B0503020204020204" charset="-122"/>
                        </a:rPr>
                        <a:t>人工智能</a:t>
                      </a:r>
                      <a:endParaRPr lang="zh-CN" altLang="en-US" sz="1000" i="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cs typeface="微软雅黑" panose="020B0503020204020204" charset="-122"/>
                        </a:rPr>
                        <a:t>围绕工业机器人、人形机器人、服务机器人、特种机器人等产品类型，开放工业制造、医疗康养、城市管理等应用场景需求，部署和应用各类机器人产品，吸引机器人核心零部件制造、整机研发、</a:t>
                      </a:r>
                      <a:r>
                        <a:rPr lang="en-US" altLang="zh-CN" sz="1000">
                          <a:latin typeface="微软雅黑" panose="020B0503020204020204" charset="-122"/>
                          <a:ea typeface="微软雅黑" panose="020B0503020204020204" charset="-122"/>
                          <a:cs typeface="微软雅黑" panose="020B0503020204020204" charset="-122"/>
                        </a:rPr>
                        <a:t>“</a:t>
                      </a:r>
                      <a:r>
                        <a:rPr lang="zh-CN" altLang="en-US" sz="1000">
                          <a:latin typeface="微软雅黑" panose="020B0503020204020204" charset="-122"/>
                          <a:ea typeface="微软雅黑" panose="020B0503020204020204" charset="-122"/>
                          <a:cs typeface="微软雅黑" panose="020B0503020204020204" charset="-122"/>
                        </a:rPr>
                        <a:t>大小脑</a:t>
                      </a:r>
                      <a:r>
                        <a:rPr lang="en-US" altLang="zh-CN" sz="1000">
                          <a:latin typeface="微软雅黑" panose="020B0503020204020204" charset="-122"/>
                          <a:ea typeface="微软雅黑" panose="020B0503020204020204" charset="-122"/>
                          <a:cs typeface="微软雅黑" panose="020B0503020204020204" charset="-122"/>
                        </a:rPr>
                        <a:t>”</a:t>
                      </a:r>
                      <a:r>
                        <a:rPr lang="zh-CN" altLang="en-US" sz="1000">
                          <a:latin typeface="微软雅黑" panose="020B0503020204020204" charset="-122"/>
                          <a:ea typeface="微软雅黑" panose="020B0503020204020204" charset="-122"/>
                          <a:cs typeface="微软雅黑" panose="020B0503020204020204" charset="-122"/>
                        </a:rPr>
                        <a:t>算法等企业落地，加快建设成为具身智能机器人产业重要研发制造中心。</a:t>
                      </a:r>
                      <a:endParaRPr lang="zh-CN" altLang="en-US"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i="0">
                          <a:latin typeface="微软雅黑" panose="020B0503020204020204" charset="-122"/>
                          <a:ea typeface="微软雅黑" panose="020B0503020204020204" charset="-122"/>
                        </a:rPr>
                        <a:t>青岛市场机会规模100亿元</a:t>
                      </a:r>
                      <a:endParaRPr lang="zh-CN" altLang="en-US" sz="1000" i="0">
                        <a:latin typeface="微软雅黑" panose="020B0503020204020204" charset="-122"/>
                        <a:ea typeface="微软雅黑" panose="020B0503020204020204" charset="-122"/>
                      </a:endParaRPr>
                    </a:p>
                  </a:txBody>
                  <a:tcPr marL="68580" marR="68580" marT="0" marB="0" anchor="ctr" anchorCtr="0"/>
                </a:tc>
                <a:tc vMerge="1">
                  <a:tcPr/>
                </a:tc>
                <a:tc vMerge="1">
                  <a:tcPr/>
                </a:tc>
              </a:tr>
              <a:tr h="1452880">
                <a:tc>
                  <a:txBody>
                    <a:bodyPr/>
                    <a:p>
                      <a:pPr marL="0" indent="0" algn="ctr">
                        <a:lnSpc>
                          <a:spcPts val="2200"/>
                        </a:lnSpc>
                        <a:spcBef>
                          <a:spcPct val="0"/>
                        </a:spcBef>
                        <a:spcAft>
                          <a:spcPct val="0"/>
                        </a:spcAft>
                      </a:pPr>
                      <a:r>
                        <a:rPr lang="en-US" altLang="zh-CN" sz="1000">
                          <a:latin typeface="微软雅黑" panose="020B0503020204020204" charset="-122"/>
                          <a:ea typeface="微软雅黑" panose="020B0503020204020204" charset="-122"/>
                        </a:rPr>
                        <a:t>3</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altLang="en-US" sz="1000" i="0">
                          <a:latin typeface="微软雅黑" panose="020B0503020204020204" charset="-122"/>
                          <a:ea typeface="微软雅黑" panose="020B0503020204020204" charset="-122"/>
                        </a:rPr>
                        <a:t>智慧港口</a:t>
                      </a:r>
                      <a:endParaRPr lang="zh-CN" altLang="en-US" sz="1000" i="0">
                        <a:latin typeface="微软雅黑" panose="020B0503020204020204" charset="-122"/>
                        <a:ea typeface="微软雅黑" panose="020B0503020204020204" charset="-122"/>
                      </a:endParaRPr>
                    </a:p>
                  </a:txBody>
                  <a:tcPr marL="68580" marR="68580" marT="0" marB="0" anchor="ctr" anchorCtr="0"/>
                </a:tc>
                <a:tc>
                  <a:txBody>
                    <a:bodyPr/>
                    <a:p>
                      <a:pPr marL="0" indent="0" algn="ctr">
                        <a:lnSpc>
                          <a:spcPts val="2200"/>
                        </a:lnSpc>
                        <a:spcBef>
                          <a:spcPct val="0"/>
                        </a:spcBef>
                        <a:spcAft>
                          <a:spcPct val="0"/>
                        </a:spcAft>
                      </a:pPr>
                      <a:r>
                        <a:rPr lang="zh-CN" altLang="en-US" sz="1000" i="0">
                          <a:latin typeface="微软雅黑" panose="020B0503020204020204" charset="-122"/>
                          <a:ea typeface="微软雅黑" panose="020B0503020204020204" charset="-122"/>
                        </a:rPr>
                        <a:t>现代物流</a:t>
                      </a:r>
                      <a:endParaRPr lang="zh-CN" altLang="en-US" sz="1000" i="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围绕港口船舶泊位、堆场货物、港机设备等核心生产要素，聚焦</a:t>
                      </a:r>
                      <a:r>
                        <a:rPr lang="en-US" altLang="zh-CN" sz="1000">
                          <a:latin typeface="微软雅黑" panose="020B0503020204020204" charset="-122"/>
                          <a:ea typeface="微软雅黑" panose="020B0503020204020204" charset="-122"/>
                        </a:rPr>
                        <a:t>AI</a:t>
                      </a:r>
                      <a:r>
                        <a:rPr lang="zh-CN" altLang="en-US" sz="1000">
                          <a:latin typeface="微软雅黑" panose="020B0503020204020204" charset="-122"/>
                          <a:ea typeface="微软雅黑" panose="020B0503020204020204" charset="-122"/>
                        </a:rPr>
                        <a:t>算法、工业软件、自动化装备、通信集成等智慧港口产业链上下游配套，攻坚大型设备自动化、无人集卡、生产调度智能体等关键技术，力争形成超大型港口全要素智能体调度集群，加速打造智慧港口创新高地与产业标杆。</a:t>
                      </a:r>
                      <a:endParaRPr lang="zh-CN" altLang="en-US" sz="100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i="0">
                          <a:latin typeface="微软雅黑" panose="020B0503020204020204" charset="-122"/>
                          <a:ea typeface="微软雅黑" panose="020B0503020204020204" charset="-122"/>
                        </a:rPr>
                        <a:t>青岛市场机会规模10亿元</a:t>
                      </a:r>
                      <a:endParaRPr lang="zh-CN" altLang="en-US" sz="1000" i="0">
                        <a:latin typeface="微软雅黑" panose="020B0503020204020204" charset="-122"/>
                        <a:ea typeface="微软雅黑" panose="020B0503020204020204" charset="-122"/>
                      </a:endParaRPr>
                    </a:p>
                  </a:txBody>
                  <a:tcPr marL="68580" marR="68580" marT="0" marB="0" anchor="ctr" anchorCtr="0"/>
                </a:tc>
                <a:tc vMerge="1">
                  <a:tcPr/>
                </a:tc>
                <a:tc vMerge="1">
                  <a:tcPr/>
                </a:tc>
              </a:tr>
              <a:tr h="1301750">
                <a:tc>
                  <a:txBody>
                    <a:bodyPr/>
                    <a:p>
                      <a:pPr marL="0" indent="0" algn="ctr">
                        <a:lnSpc>
                          <a:spcPts val="2200"/>
                        </a:lnSpc>
                        <a:spcBef>
                          <a:spcPct val="0"/>
                        </a:spcBef>
                        <a:spcAft>
                          <a:spcPct val="0"/>
                        </a:spcAft>
                      </a:pPr>
                      <a:r>
                        <a:rPr lang="en-US" altLang="zh-CN" sz="1000">
                          <a:latin typeface="微软雅黑" panose="020B0503020204020204" charset="-122"/>
                          <a:ea typeface="微软雅黑" panose="020B0503020204020204" charset="-122"/>
                        </a:rPr>
                        <a:t>4</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altLang="en-US" sz="1000" i="0">
                          <a:latin typeface="微软雅黑" panose="020B0503020204020204" charset="-122"/>
                          <a:ea typeface="微软雅黑" panose="020B0503020204020204" charset="-122"/>
                        </a:rPr>
                        <a:t>无人驾驶</a:t>
                      </a:r>
                      <a:endParaRPr lang="zh-CN" altLang="en-US" sz="1000" i="0">
                        <a:latin typeface="微软雅黑" panose="020B0503020204020204" charset="-122"/>
                        <a:ea typeface="微软雅黑" panose="020B0503020204020204" charset="-122"/>
                      </a:endParaRPr>
                    </a:p>
                  </a:txBody>
                  <a:tcPr marL="68580" marR="68580" marT="0" marB="0" anchor="ctr" anchorCtr="0"/>
                </a:tc>
                <a:tc>
                  <a:txBody>
                    <a:bodyPr/>
                    <a:p>
                      <a:pPr marL="0" indent="0" algn="ctr">
                        <a:lnSpc>
                          <a:spcPts val="2200"/>
                        </a:lnSpc>
                        <a:spcBef>
                          <a:spcPct val="0"/>
                        </a:spcBef>
                        <a:spcAft>
                          <a:spcPct val="0"/>
                        </a:spcAft>
                      </a:pPr>
                      <a:r>
                        <a:rPr lang="zh-CN" altLang="en-US" sz="1000" i="0">
                          <a:latin typeface="微软雅黑" panose="020B0503020204020204" charset="-122"/>
                          <a:ea typeface="微软雅黑" panose="020B0503020204020204" charset="-122"/>
                        </a:rPr>
                        <a:t>智能网联新能源汽车</a:t>
                      </a:r>
                      <a:endParaRPr lang="zh-CN" altLang="en-US" sz="1000" i="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围绕车路协同、自动驾驶、无人配送、智慧公交等重点领域，开放道路测试和示范应用场景，吸引整车企业、自动驾驶方案商、高性能电池、智能传感器等企业参与，助推我市汽车产业向电动化、智能化、网联化加快转型升级。</a:t>
                      </a:r>
                      <a:endParaRPr lang="zh-CN" altLang="en-US" sz="100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i="0">
                          <a:latin typeface="微软雅黑" panose="020B0503020204020204" charset="-122"/>
                          <a:ea typeface="微软雅黑" panose="020B0503020204020204" charset="-122"/>
                        </a:rPr>
                        <a:t>青岛市场机会规模50亿元</a:t>
                      </a:r>
                      <a:endParaRPr lang="zh-CN" altLang="en-US" sz="1000" i="0">
                        <a:latin typeface="微软雅黑" panose="020B0503020204020204" charset="-122"/>
                        <a:ea typeface="微软雅黑" panose="020B0503020204020204" charset="-122"/>
                      </a:endParaRPr>
                    </a:p>
                  </a:txBody>
                  <a:tcPr marL="68580" marR="68580" marT="0" marB="0" anchor="ctr" anchorCtr="0"/>
                </a:tc>
                <a:tc vMerge="1">
                  <a:tcPr/>
                </a:tc>
                <a:tc vMerge="1">
                  <a:tcPr/>
                </a:tc>
              </a:tr>
            </a:tbl>
          </a:graphicData>
        </a:graphic>
      </p:graphicFrame>
      <p:sp>
        <p:nvSpPr>
          <p:cNvPr id="100" name="文本框 99"/>
          <p:cNvSpPr txBox="1"/>
          <p:nvPr/>
        </p:nvSpPr>
        <p:spPr>
          <a:xfrm>
            <a:off x="2339975" y="44450"/>
            <a:ext cx="4848225" cy="368300"/>
          </a:xfrm>
          <a:prstGeom prst="rect">
            <a:avLst/>
          </a:prstGeom>
          <a:noFill/>
          <a:ln w="9525">
            <a:noFill/>
          </a:ln>
        </p:spPr>
        <p:txBody>
          <a:bodyPr wrap="square">
            <a:spAutoFit/>
          </a:bodyPr>
          <a:p>
            <a:pPr algn="ctr"/>
            <a:r>
              <a:rPr lang="zh-CN" sz="1800">
                <a:latin typeface="方正小标宋简体" panose="03000509000000000000" charset="-122"/>
                <a:ea typeface="方正小标宋简体" panose="03000509000000000000" charset="-122"/>
              </a:rPr>
              <a:t>四、人工智能产业创新应用高地建设场景</a:t>
            </a:r>
            <a:endParaRPr lang="zh-CN" altLang="en-US" sz="1800">
              <a:latin typeface="方正小标宋简体" panose="03000509000000000000" charset="-122"/>
              <a:ea typeface="方正小标宋简体" panose="03000509000000000000"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custDataLst>
              <p:tags r:id="rId1"/>
            </p:custDataLst>
          </p:nvPr>
        </p:nvGraphicFramePr>
        <p:xfrm>
          <a:off x="323215" y="548005"/>
          <a:ext cx="8597900" cy="5700395"/>
        </p:xfrm>
        <a:graphic>
          <a:graphicData uri="http://schemas.openxmlformats.org/drawingml/2006/table">
            <a:tbl>
              <a:tblPr firstRow="1" bandCol="1">
                <a:tableStyleId>{BAEA50E2-F447-43A6-9084-6A41CD610C70}</a:tableStyleId>
              </a:tblPr>
              <a:tblGrid>
                <a:gridCol w="383540"/>
                <a:gridCol w="830580"/>
                <a:gridCol w="866775"/>
                <a:gridCol w="3460115"/>
                <a:gridCol w="1127760"/>
                <a:gridCol w="1183005"/>
                <a:gridCol w="746125"/>
              </a:tblGrid>
              <a:tr h="594995">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序号</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细分领域</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所属产业</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场景机会</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场景规模</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配套政策</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牵头单位</a:t>
                      </a:r>
                      <a:endParaRPr lang="zh-CN" sz="1000" b="1">
                        <a:latin typeface="微软雅黑" panose="020B0503020204020204" charset="-122"/>
                        <a:ea typeface="微软雅黑" panose="020B0503020204020204" charset="-122"/>
                      </a:endParaRPr>
                    </a:p>
                  </a:txBody>
                  <a:tcPr marL="68580" marR="68580" marT="0" marB="0" anchor="ctr" anchorCtr="0"/>
                </a:tc>
              </a:tr>
              <a:tr h="1485265">
                <a:tc>
                  <a:txBody>
                    <a:bodyPr/>
                    <a:p>
                      <a:pPr marL="0" indent="0" algn="ctr" fontAlgn="ctr">
                        <a:lnSpc>
                          <a:spcPts val="2200"/>
                        </a:lnSpc>
                        <a:spcBef>
                          <a:spcPct val="0"/>
                        </a:spcBef>
                        <a:spcAft>
                          <a:spcPct val="0"/>
                        </a:spcAft>
                      </a:pPr>
                      <a:r>
                        <a:rPr lang="en-US" altLang="zh-CN" sz="1000">
                          <a:latin typeface="微软雅黑" panose="020B0503020204020204" charset="-122"/>
                          <a:ea typeface="微软雅黑" panose="020B0503020204020204" charset="-122"/>
                        </a:rPr>
                        <a:t>1</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indent="0" algn="ctr">
                        <a:spcBef>
                          <a:spcPct val="0"/>
                        </a:spcBef>
                        <a:spcAft>
                          <a:spcPct val="0"/>
                        </a:spcAft>
                      </a:pPr>
                      <a:r>
                        <a:rPr lang="zh-CN" sz="1000">
                          <a:latin typeface="微软雅黑" panose="020B0503020204020204" charset="-122"/>
                          <a:ea typeface="微软雅黑" panose="020B0503020204020204" charset="-122"/>
                          <a:cs typeface="微软雅黑" panose="020B0503020204020204" charset="-122"/>
                        </a:rPr>
                        <a:t>深远海养殖及配套领域</a:t>
                      </a:r>
                      <a:endParaRPr lang="zh-CN"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c>
                  <a:txBody>
                    <a:bodyPr/>
                    <a:p>
                      <a:pPr marL="0" indent="0" algn="ctr">
                        <a:spcBef>
                          <a:spcPct val="0"/>
                        </a:spcBef>
                        <a:spcAft>
                          <a:spcPct val="0"/>
                        </a:spcAft>
                      </a:pPr>
                      <a:r>
                        <a:rPr lang="zh-CN" sz="1000">
                          <a:latin typeface="微软雅黑" panose="020B0503020204020204" charset="-122"/>
                          <a:ea typeface="微软雅黑" panose="020B0503020204020204" charset="-122"/>
                          <a:cs typeface="微软雅黑" panose="020B0503020204020204" charset="-122"/>
                        </a:rPr>
                        <a:t>现代渔业</a:t>
                      </a:r>
                      <a:endParaRPr lang="zh-CN"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构建以深远海船队自主生产作业场景为核心，种业强芯与苗种供给、现代渔业</a:t>
                      </a:r>
                      <a:r>
                        <a:rPr lang="en-US" altLang="zh-CN" sz="1000">
                          <a:latin typeface="微软雅黑" panose="020B0503020204020204" charset="-122"/>
                          <a:ea typeface="微软雅黑" panose="020B0503020204020204" charset="-122"/>
                        </a:rPr>
                        <a:t>AI</a:t>
                      </a:r>
                      <a:r>
                        <a:rPr lang="zh-CN" altLang="en-US" sz="1000">
                          <a:latin typeface="微软雅黑" panose="020B0503020204020204" charset="-122"/>
                          <a:ea typeface="微软雅黑" panose="020B0503020204020204" charset="-122"/>
                        </a:rPr>
                        <a:t>辅助决策应用、深远海物流保障与智慧营销等三个场景为支撑的全产业链场景生态。欢迎相关企业及院所在人工智能、数字孪生、边缘计算等方面，探索在工船生产场景的应用路径。</a:t>
                      </a:r>
                      <a:endParaRPr lang="zh-CN" altLang="en-US" sz="1000">
                        <a:latin typeface="微软雅黑" panose="020B0503020204020204" charset="-122"/>
                        <a:ea typeface="微软雅黑" panose="020B0503020204020204" charset="-122"/>
                      </a:endParaRPr>
                    </a:p>
                  </a:txBody>
                  <a:tcPr marL="68580" marR="68580" marT="0" marB="0" anchor="ctr" anchorCtr="0"/>
                </a:tc>
                <a:tc>
                  <a:txBody>
                    <a:bodyPr/>
                    <a:p>
                      <a:pPr marL="0" indent="0" algn="l">
                        <a:spcBef>
                          <a:spcPct val="0"/>
                        </a:spcBef>
                        <a:spcAft>
                          <a:spcPct val="0"/>
                        </a:spcAft>
                      </a:pPr>
                      <a:r>
                        <a:rPr lang="zh-CN" altLang="en-US" sz="1000">
                          <a:latin typeface="微软雅黑" panose="020B0503020204020204" charset="-122"/>
                          <a:ea typeface="微软雅黑" panose="020B0503020204020204" charset="-122"/>
                        </a:rPr>
                        <a:t>青岛市场机会规模215亿元</a:t>
                      </a:r>
                      <a:endParaRPr lang="zh-CN" altLang="en-US" sz="1000">
                        <a:latin typeface="微软雅黑" panose="020B0503020204020204" charset="-122"/>
                        <a:ea typeface="微软雅黑" panose="020B0503020204020204" charset="-122"/>
                      </a:endParaRPr>
                    </a:p>
                  </a:txBody>
                  <a:tcPr marL="68580" marR="68580" marT="0" marB="0" anchor="ctr" anchorCtr="0"/>
                </a:tc>
                <a:tc rowSpan="3">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探索制定尽职免责管理模式和管理制度创新方法，并以此场景作为试点，探索实施可行性和有效性。</a:t>
                      </a:r>
                      <a:endParaRPr lang="zh-CN" altLang="en-US" sz="1000">
                        <a:latin typeface="微软雅黑" panose="020B0503020204020204" charset="-122"/>
                        <a:ea typeface="微软雅黑" panose="020B0503020204020204" charset="-122"/>
                      </a:endParaRPr>
                    </a:p>
                  </a:txBody>
                  <a:tcPr marL="68580" marR="68580" marT="0" marB="0" anchor="ctr" anchorCtr="0"/>
                </a:tc>
                <a:tc rowSpan="3">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cs typeface="微软雅黑" panose="020B0503020204020204" charset="-122"/>
                        </a:rPr>
                        <a:t>青岛海洋发展集团有限公司</a:t>
                      </a:r>
                      <a:r>
                        <a:rPr lang="en-US" altLang="zh-CN" sz="1000">
                          <a:latin typeface="微软雅黑" panose="020B0503020204020204" charset="-122"/>
                          <a:ea typeface="微软雅黑" panose="020B0503020204020204" charset="-122"/>
                          <a:cs typeface="微软雅黑" panose="020B0503020204020204" charset="-122"/>
                        </a:rPr>
                        <a:t>67721090</a:t>
                      </a:r>
                      <a:endParaRPr lang="en-US" altLang="zh-CN"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r>
              <a:tr h="1486535">
                <a:tc>
                  <a:txBody>
                    <a:bodyPr/>
                    <a:p>
                      <a:pPr marL="0" indent="0" algn="ctr">
                        <a:lnSpc>
                          <a:spcPts val="2200"/>
                        </a:lnSpc>
                        <a:spcBef>
                          <a:spcPct val="0"/>
                        </a:spcBef>
                        <a:spcAft>
                          <a:spcPct val="0"/>
                        </a:spcAft>
                      </a:pPr>
                      <a:r>
                        <a:rPr lang="en-US" altLang="zh-CN" sz="1000">
                          <a:latin typeface="微软雅黑" panose="020B0503020204020204" charset="-122"/>
                          <a:ea typeface="微软雅黑" panose="020B0503020204020204" charset="-122"/>
                        </a:rPr>
                        <a:t>2</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indent="0" algn="ctr">
                        <a:spcBef>
                          <a:spcPct val="0"/>
                        </a:spcBef>
                        <a:spcAft>
                          <a:spcPct val="0"/>
                        </a:spcAft>
                      </a:pPr>
                      <a:r>
                        <a:rPr lang="zh-CN" sz="1000">
                          <a:latin typeface="微软雅黑" panose="020B0503020204020204" charset="-122"/>
                          <a:ea typeface="微软雅黑" panose="020B0503020204020204" charset="-122"/>
                          <a:cs typeface="微软雅黑" panose="020B0503020204020204" charset="-122"/>
                        </a:rPr>
                        <a:t>海洋工程装备制造</a:t>
                      </a:r>
                      <a:endParaRPr lang="zh-CN"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c>
                  <a:txBody>
                    <a:bodyPr/>
                    <a:p>
                      <a:pPr marL="0" indent="0" algn="ctr">
                        <a:spcBef>
                          <a:spcPct val="0"/>
                        </a:spcBef>
                        <a:spcAft>
                          <a:spcPct val="0"/>
                        </a:spcAft>
                      </a:pPr>
                      <a:r>
                        <a:rPr lang="zh-CN" sz="1000">
                          <a:latin typeface="微软雅黑" panose="020B0503020204020204" charset="-122"/>
                          <a:ea typeface="微软雅黑" panose="020B0503020204020204" charset="-122"/>
                          <a:cs typeface="微软雅黑" panose="020B0503020204020204" charset="-122"/>
                        </a:rPr>
                        <a:t>高端装备制造产业</a:t>
                      </a:r>
                      <a:endParaRPr lang="zh-CN"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cs typeface="微软雅黑" panose="020B0503020204020204" charset="-122"/>
                        </a:rPr>
                        <a:t>联合相关企业及院所，以水下机器人实现深海探矿、采矿、集矿作业，以提升系统、大型采矿母船构建支撑系统，打造</a:t>
                      </a:r>
                      <a:r>
                        <a:rPr lang="en-US" altLang="zh-CN" sz="1000">
                          <a:latin typeface="微软雅黑" panose="020B0503020204020204" charset="-122"/>
                          <a:ea typeface="微软雅黑" panose="020B0503020204020204" charset="-122"/>
                          <a:cs typeface="微软雅黑" panose="020B0503020204020204" charset="-122"/>
                        </a:rPr>
                        <a:t>“</a:t>
                      </a:r>
                      <a:r>
                        <a:rPr lang="zh-CN" altLang="en-US" sz="1000">
                          <a:latin typeface="微软雅黑" panose="020B0503020204020204" charset="-122"/>
                          <a:ea typeface="微软雅黑" panose="020B0503020204020204" charset="-122"/>
                          <a:cs typeface="微软雅黑" panose="020B0503020204020204" charset="-122"/>
                        </a:rPr>
                        <a:t>勘探－采集－提升－母船</a:t>
                      </a:r>
                      <a:r>
                        <a:rPr lang="en-US" altLang="zh-CN" sz="1000">
                          <a:latin typeface="微软雅黑" panose="020B0503020204020204" charset="-122"/>
                          <a:ea typeface="微软雅黑" panose="020B0503020204020204" charset="-122"/>
                          <a:cs typeface="微软雅黑" panose="020B0503020204020204" charset="-122"/>
                        </a:rPr>
                        <a:t>”</a:t>
                      </a:r>
                      <a:r>
                        <a:rPr lang="zh-CN" altLang="en-US" sz="1000">
                          <a:latin typeface="微软雅黑" panose="020B0503020204020204" charset="-122"/>
                          <a:ea typeface="微软雅黑" panose="020B0503020204020204" charset="-122"/>
                          <a:cs typeface="微软雅黑" panose="020B0503020204020204" charset="-122"/>
                        </a:rPr>
                        <a:t>一体化链条；积极推动水下通信核心部件自主可控，加快构建绿色船舶动力产业链。</a:t>
                      </a:r>
                      <a:endParaRPr lang="zh-CN" altLang="en-US"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c>
                  <a:txBody>
                    <a:bodyPr/>
                    <a:p>
                      <a:pPr marL="0" indent="0" algn="l">
                        <a:spcBef>
                          <a:spcPct val="0"/>
                        </a:spcBef>
                        <a:spcAft>
                          <a:spcPct val="0"/>
                        </a:spcAft>
                      </a:pPr>
                      <a:r>
                        <a:rPr lang="zh-CN" altLang="en-US" sz="1000">
                          <a:latin typeface="微软雅黑" panose="020B0503020204020204" charset="-122"/>
                          <a:ea typeface="微软雅黑" panose="020B0503020204020204" charset="-122"/>
                        </a:rPr>
                        <a:t>青岛市场机会规模240亿元</a:t>
                      </a:r>
                      <a:endParaRPr lang="zh-CN" altLang="en-US" sz="1000">
                        <a:latin typeface="微软雅黑" panose="020B0503020204020204" charset="-122"/>
                        <a:ea typeface="微软雅黑" panose="020B0503020204020204" charset="-122"/>
                      </a:endParaRPr>
                    </a:p>
                  </a:txBody>
                  <a:tcPr marL="68580" marR="68580" marT="0" marB="0" anchor="ctr" anchorCtr="0"/>
                </a:tc>
                <a:tc vMerge="1">
                  <a:tcPr/>
                </a:tc>
                <a:tc vMerge="1">
                  <a:tcPr/>
                </a:tc>
              </a:tr>
              <a:tr h="2133600">
                <a:tc>
                  <a:txBody>
                    <a:bodyPr/>
                    <a:p>
                      <a:pPr marL="0" indent="0" algn="ctr">
                        <a:lnSpc>
                          <a:spcPts val="2200"/>
                        </a:lnSpc>
                        <a:spcBef>
                          <a:spcPct val="0"/>
                        </a:spcBef>
                        <a:spcAft>
                          <a:spcPct val="0"/>
                        </a:spcAft>
                      </a:pPr>
                      <a:r>
                        <a:rPr lang="en-US" altLang="zh-CN" sz="1000">
                          <a:latin typeface="微软雅黑" panose="020B0503020204020204" charset="-122"/>
                          <a:ea typeface="微软雅黑" panose="020B0503020204020204" charset="-122"/>
                        </a:rPr>
                        <a:t>3</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indent="0" algn="ctr">
                        <a:spcBef>
                          <a:spcPct val="0"/>
                        </a:spcBef>
                        <a:spcAft>
                          <a:spcPct val="0"/>
                        </a:spcAft>
                      </a:pPr>
                      <a:r>
                        <a:rPr lang="zh-CN" sz="1000">
                          <a:latin typeface="微软雅黑" panose="020B0503020204020204" charset="-122"/>
                          <a:ea typeface="微软雅黑" panose="020B0503020204020204" charset="-122"/>
                          <a:cs typeface="微软雅黑" panose="020B0503020204020204" charset="-122"/>
                        </a:rPr>
                        <a:t>海洋药物与生物制品业</a:t>
                      </a:r>
                      <a:endParaRPr lang="zh-CN" sz="1000">
                        <a:latin typeface="微软雅黑" panose="020B0503020204020204" charset="-122"/>
                        <a:ea typeface="微软雅黑" panose="020B0503020204020204" charset="-122"/>
                        <a:cs typeface="微软雅黑" panose="020B0503020204020204" charset="-122"/>
                      </a:endParaRPr>
                    </a:p>
                    <a:p>
                      <a:pPr marL="0" indent="0" algn="ctr">
                        <a:spcBef>
                          <a:spcPct val="0"/>
                        </a:spcBef>
                        <a:spcAft>
                          <a:spcPct val="0"/>
                        </a:spcAft>
                      </a:pPr>
                      <a:endParaRPr lang="zh-CN"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c>
                  <a:txBody>
                    <a:bodyPr/>
                    <a:p>
                      <a:pPr marL="0" indent="0" algn="ctr">
                        <a:spcBef>
                          <a:spcPct val="0"/>
                        </a:spcBef>
                        <a:spcAft>
                          <a:spcPct val="0"/>
                        </a:spcAft>
                      </a:pPr>
                      <a:r>
                        <a:rPr lang="zh-CN" sz="1000">
                          <a:latin typeface="微软雅黑" panose="020B0503020204020204" charset="-122"/>
                          <a:ea typeface="微软雅黑" panose="020B0503020204020204" charset="-122"/>
                          <a:cs typeface="微软雅黑" panose="020B0503020204020204" charset="-122"/>
                        </a:rPr>
                        <a:t>生物医药产业</a:t>
                      </a:r>
                      <a:endParaRPr lang="zh-CN" sz="1000">
                        <a:latin typeface="微软雅黑" panose="020B0503020204020204" charset="-122"/>
                        <a:ea typeface="微软雅黑" panose="020B0503020204020204" charset="-122"/>
                        <a:cs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与</a:t>
                      </a:r>
                      <a:r>
                        <a:rPr lang="en-US" altLang="zh-CN" sz="1000">
                          <a:latin typeface="微软雅黑" panose="020B0503020204020204" charset="-122"/>
                          <a:ea typeface="微软雅黑" panose="020B0503020204020204" charset="-122"/>
                        </a:rPr>
                        <a:t>CXO</a:t>
                      </a:r>
                      <a:r>
                        <a:rPr lang="zh-CN" altLang="en-US" sz="1000">
                          <a:latin typeface="微软雅黑" panose="020B0503020204020204" charset="-122"/>
                          <a:ea typeface="微软雅黑" panose="020B0503020204020204" charset="-122"/>
                        </a:rPr>
                        <a:t>、</a:t>
                      </a:r>
                      <a:r>
                        <a:rPr lang="en-US" altLang="zh-CN" sz="1000">
                          <a:latin typeface="微软雅黑" panose="020B0503020204020204" charset="-122"/>
                          <a:ea typeface="微软雅黑" panose="020B0503020204020204" charset="-122"/>
                        </a:rPr>
                        <a:t>MNC</a:t>
                      </a:r>
                      <a:r>
                        <a:rPr lang="zh-CN" altLang="en-US" sz="1000">
                          <a:latin typeface="微软雅黑" panose="020B0503020204020204" charset="-122"/>
                          <a:ea typeface="微软雅黑" panose="020B0503020204020204" charset="-122"/>
                        </a:rPr>
                        <a:t>、</a:t>
                      </a:r>
                      <a:r>
                        <a:rPr lang="en-US" altLang="zh-CN" sz="1000">
                          <a:latin typeface="微软雅黑" panose="020B0503020204020204" charset="-122"/>
                          <a:ea typeface="微软雅黑" panose="020B0503020204020204" charset="-122"/>
                        </a:rPr>
                        <a:t>AI</a:t>
                      </a:r>
                      <a:r>
                        <a:rPr lang="zh-CN" altLang="en-US" sz="1000">
                          <a:latin typeface="微软雅黑" panose="020B0503020204020204" charset="-122"/>
                          <a:ea typeface="微软雅黑" panose="020B0503020204020204" charset="-122"/>
                        </a:rPr>
                        <a:t>新药研发等企业建立紧密合作关系，实现全球引领的海洋创新药产业布局。锚定海洋脂类、海洋糖类和海洋蛋白类三大细分赛道，通过并购、合作经营等方式，推动海洋生物制品产业发展。锚定海洋、骨科、康复三大细分赛道，以并购、少数股权投资等方式，培育特色医疗器械产业。与康复医学赛道产业主体共同打造以重症康复、骨科康复、神经康复为重点领域的康复医疗服务新模式。</a:t>
                      </a:r>
                      <a:endParaRPr lang="zh-CN" altLang="en-US" sz="1000">
                        <a:latin typeface="微软雅黑" panose="020B0503020204020204" charset="-122"/>
                        <a:ea typeface="微软雅黑" panose="020B0503020204020204" charset="-122"/>
                      </a:endParaRPr>
                    </a:p>
                  </a:txBody>
                  <a:tcPr marL="68580" marR="68580" marT="0" marB="0" anchor="ctr" anchorCtr="0"/>
                </a:tc>
                <a:tc>
                  <a:txBody>
                    <a:bodyPr/>
                    <a:p>
                      <a:pPr marL="0" indent="0" algn="l">
                        <a:spcBef>
                          <a:spcPct val="0"/>
                        </a:spcBef>
                        <a:spcAft>
                          <a:spcPct val="0"/>
                        </a:spcAft>
                      </a:pPr>
                      <a:r>
                        <a:rPr lang="zh-CN" altLang="en-US" sz="1000">
                          <a:latin typeface="微软雅黑" panose="020B0503020204020204" charset="-122"/>
                          <a:ea typeface="微软雅黑" panose="020B0503020204020204" charset="-122"/>
                        </a:rPr>
                        <a:t>青岛市场机会规模47亿元</a:t>
                      </a:r>
                      <a:endParaRPr lang="zh-CN" altLang="en-US" sz="1000">
                        <a:latin typeface="微软雅黑" panose="020B0503020204020204" charset="-122"/>
                        <a:ea typeface="微软雅黑" panose="020B0503020204020204" charset="-122"/>
                      </a:endParaRPr>
                    </a:p>
                  </a:txBody>
                  <a:tcPr marL="68580" marR="68580" marT="0" marB="0" anchor="ctr" anchorCtr="0"/>
                </a:tc>
                <a:tc vMerge="1">
                  <a:tcPr/>
                </a:tc>
                <a:tc vMerge="1">
                  <a:tcPr/>
                </a:tc>
              </a:tr>
            </a:tbl>
          </a:graphicData>
        </a:graphic>
      </p:graphicFrame>
      <p:sp>
        <p:nvSpPr>
          <p:cNvPr id="2" name="文本框 1"/>
          <p:cNvSpPr txBox="1"/>
          <p:nvPr>
            <p:custDataLst>
              <p:tags r:id="rId2"/>
            </p:custDataLst>
          </p:nvPr>
        </p:nvSpPr>
        <p:spPr>
          <a:xfrm>
            <a:off x="2195830" y="143510"/>
            <a:ext cx="5080000" cy="368300"/>
          </a:xfrm>
          <a:prstGeom prst="rect">
            <a:avLst/>
          </a:prstGeom>
          <a:noFill/>
          <a:ln w="9525">
            <a:noFill/>
          </a:ln>
        </p:spPr>
        <p:txBody>
          <a:bodyPr>
            <a:spAutoFit/>
          </a:bodyPr>
          <a:p>
            <a:pPr algn="ctr"/>
            <a:r>
              <a:rPr lang="zh-CN" sz="1800">
                <a:latin typeface="方正小标宋简体" panose="03000509000000000000" charset="-122"/>
                <a:ea typeface="方正小标宋简体" panose="03000509000000000000" charset="-122"/>
              </a:rPr>
              <a:t>五、深远海开放利用应用场景</a:t>
            </a:r>
            <a:endParaRPr lang="zh-CN" sz="1800">
              <a:latin typeface="方正小标宋简体" panose="03000509000000000000" charset="-122"/>
              <a:ea typeface="方正小标宋简体" panose="03000509000000000000"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custDataLst>
              <p:tags r:id="rId1"/>
            </p:custDataLst>
          </p:nvPr>
        </p:nvGraphicFramePr>
        <p:xfrm>
          <a:off x="251460" y="403860"/>
          <a:ext cx="8741410" cy="6172835"/>
        </p:xfrm>
        <a:graphic>
          <a:graphicData uri="http://schemas.openxmlformats.org/drawingml/2006/table">
            <a:tbl>
              <a:tblPr firstRow="1" bandCol="1">
                <a:tableStyleId>{BAEA50E2-F447-43A6-9084-6A41CD610C70}</a:tableStyleId>
              </a:tblPr>
              <a:tblGrid>
                <a:gridCol w="341630"/>
                <a:gridCol w="525145"/>
                <a:gridCol w="502285"/>
                <a:gridCol w="4999990"/>
                <a:gridCol w="683895"/>
                <a:gridCol w="1050925"/>
                <a:gridCol w="637540"/>
              </a:tblGrid>
              <a:tr h="558800">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序号</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细分领域</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所属产业</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场景机会</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场景规模</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配套政策</a:t>
                      </a:r>
                      <a:endParaRPr lang="zh-CN" sz="1000" b="1">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200"/>
                        </a:lnSpc>
                        <a:spcBef>
                          <a:spcPct val="0"/>
                        </a:spcBef>
                        <a:spcAft>
                          <a:spcPct val="0"/>
                        </a:spcAft>
                      </a:pPr>
                      <a:r>
                        <a:rPr lang="zh-CN" sz="1000" b="1">
                          <a:latin typeface="微软雅黑" panose="020B0503020204020204" charset="-122"/>
                          <a:ea typeface="微软雅黑" panose="020B0503020204020204" charset="-122"/>
                        </a:rPr>
                        <a:t>牵头单位</a:t>
                      </a:r>
                      <a:endParaRPr lang="zh-CN" sz="1000" b="1">
                        <a:latin typeface="微软雅黑" panose="020B0503020204020204" charset="-122"/>
                        <a:ea typeface="微软雅黑" panose="020B0503020204020204" charset="-122"/>
                      </a:endParaRPr>
                    </a:p>
                  </a:txBody>
                  <a:tcPr marL="68580" marR="68580" marT="0" marB="0" anchor="ctr" anchorCtr="0"/>
                </a:tc>
              </a:tr>
              <a:tr h="1143635">
                <a:tc>
                  <a:txBody>
                    <a:bodyPr/>
                    <a:p>
                      <a:pPr marL="0" indent="0" algn="ctr" fontAlgn="ctr">
                        <a:lnSpc>
                          <a:spcPts val="2200"/>
                        </a:lnSpc>
                        <a:spcBef>
                          <a:spcPct val="0"/>
                        </a:spcBef>
                        <a:spcAft>
                          <a:spcPct val="0"/>
                        </a:spcAft>
                      </a:pPr>
                      <a:r>
                        <a:rPr lang="en-US" altLang="zh-CN" sz="1000">
                          <a:latin typeface="微软雅黑" panose="020B0503020204020204" charset="-122"/>
                          <a:ea typeface="微软雅黑" panose="020B0503020204020204" charset="-122"/>
                        </a:rPr>
                        <a:t>1</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000"/>
                        </a:lnSpc>
                        <a:spcBef>
                          <a:spcPct val="0"/>
                        </a:spcBef>
                        <a:spcAft>
                          <a:spcPct val="0"/>
                        </a:spcAft>
                      </a:pPr>
                      <a:r>
                        <a:rPr lang="zh-CN" altLang="en-US" sz="1000" i="0">
                          <a:latin typeface="微软雅黑" panose="020B0503020204020204" charset="-122"/>
                          <a:ea typeface="微软雅黑" panose="020B0503020204020204" charset="-122"/>
                        </a:rPr>
                        <a:t>电网重大工程示范</a:t>
                      </a:r>
                      <a:endParaRPr lang="zh-CN" altLang="en-US" sz="1000" i="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000"/>
                        </a:lnSpc>
                        <a:spcBef>
                          <a:spcPct val="0"/>
                        </a:spcBef>
                        <a:spcAft>
                          <a:spcPct val="0"/>
                        </a:spcAft>
                      </a:pPr>
                      <a:r>
                        <a:rPr lang="zh-CN" sz="1000">
                          <a:latin typeface="微软雅黑" panose="020B0503020204020204" charset="-122"/>
                          <a:ea typeface="微软雅黑" panose="020B0503020204020204" charset="-122"/>
                        </a:rPr>
                        <a:t>装备制造</a:t>
                      </a:r>
                      <a:endParaRPr lang="zh-CN" sz="100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十五五”期间青岛电网建设将进入快速发展期，预计新（改扩）建500千伏变电站6座、220千伏变电站18座，110（35）千伏变电站50座。以胶州湾柔性互联工程等为典型代表，需要高电压等级、柔性互联关键技术及成套设备的设计、研发、施工、运维全环节创新产品，有效带动产业创新发展。</a:t>
                      </a:r>
                      <a:endParaRPr lang="zh-CN" altLang="en-US" sz="100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000"/>
                        </a:lnSpc>
                        <a:spcBef>
                          <a:spcPct val="0"/>
                        </a:spcBef>
                        <a:spcAft>
                          <a:spcPct val="0"/>
                        </a:spcAft>
                      </a:pPr>
                      <a:r>
                        <a:rPr lang="zh-CN" altLang="en-US" sz="1000" i="0">
                          <a:solidFill>
                            <a:srgbClr val="000000"/>
                          </a:solidFill>
                          <a:latin typeface="微软雅黑" panose="020B0503020204020204" charset="-122"/>
                          <a:ea typeface="微软雅黑" panose="020B0503020204020204" charset="-122"/>
                        </a:rPr>
                        <a:t>青岛市场机会规模150亿元</a:t>
                      </a:r>
                      <a:endParaRPr lang="zh-CN" altLang="en-US" sz="1000" i="0">
                        <a:solidFill>
                          <a:srgbClr val="000000"/>
                        </a:solidFill>
                        <a:latin typeface="微软雅黑" panose="020B0503020204020204" charset="-122"/>
                        <a:ea typeface="微软雅黑" panose="020B0503020204020204" charset="-122"/>
                      </a:endParaRPr>
                    </a:p>
                  </a:txBody>
                  <a:tcPr marL="68580" marR="68580" marT="0" marB="0" anchor="ctr" anchorCtr="0"/>
                </a:tc>
                <a:tc rowSpan="4">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结合新型电力系统能力提升试点，对分布式储能等新技术研究支持性场景政策。整合本地十余家新能源领域上市企业资源优势，组建新型电力系统产业联盟加快市场联动推广。深化政产学研用协同创新机制，加速核心技术从实验室向产业化转化，促进产业链上下游高效集聚，打造国家级新型电力系统产业发展标杆城市。</a:t>
                      </a:r>
                      <a:endParaRPr lang="zh-CN" altLang="en-US" sz="1000">
                        <a:latin typeface="微软雅黑" panose="020B0503020204020204" charset="-122"/>
                        <a:ea typeface="微软雅黑" panose="020B0503020204020204" charset="-122"/>
                      </a:endParaRPr>
                    </a:p>
                  </a:txBody>
                  <a:tcPr marL="68580" marR="68580" marT="0" marB="0" anchor="ctr" anchorCtr="0"/>
                </a:tc>
                <a:tc rowSpan="4">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市发展改革委运行处，</a:t>
                      </a:r>
                      <a:r>
                        <a:rPr lang="en-US" altLang="zh-CN" sz="1000">
                          <a:latin typeface="微软雅黑" panose="020B0503020204020204" charset="-122"/>
                          <a:ea typeface="微软雅黑" panose="020B0503020204020204" charset="-122"/>
                        </a:rPr>
                        <a:t>85911859</a:t>
                      </a:r>
                      <a:endParaRPr lang="en-US" altLang="zh-CN" sz="1000">
                        <a:latin typeface="微软雅黑" panose="020B0503020204020204" charset="-122"/>
                        <a:ea typeface="微软雅黑" panose="020B0503020204020204" charset="-122"/>
                      </a:endParaRPr>
                    </a:p>
                    <a:p>
                      <a:pPr marL="0" indent="0" algn="l" fontAlgn="ctr">
                        <a:lnSpc>
                          <a:spcPts val="2200"/>
                        </a:lnSpc>
                        <a:spcBef>
                          <a:spcPct val="0"/>
                        </a:spcBef>
                        <a:spcAft>
                          <a:spcPct val="0"/>
                        </a:spcAft>
                      </a:pPr>
                      <a:endParaRPr lang="zh-CN" altLang="en-US" sz="1000">
                        <a:latin typeface="微软雅黑" panose="020B0503020204020204" charset="-122"/>
                        <a:ea typeface="微软雅黑" panose="020B0503020204020204" charset="-122"/>
                      </a:endParaRPr>
                    </a:p>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国网青岛供电公司，66172125</a:t>
                      </a:r>
                      <a:endParaRPr lang="zh-CN" altLang="en-US" sz="1000">
                        <a:latin typeface="微软雅黑" panose="020B0503020204020204" charset="-122"/>
                        <a:ea typeface="微软雅黑" panose="020B0503020204020204" charset="-122"/>
                      </a:endParaRPr>
                    </a:p>
                  </a:txBody>
                  <a:tcPr marL="68580" marR="68580" marT="0" marB="0" anchor="ctr" anchorCtr="0"/>
                </a:tc>
              </a:tr>
              <a:tr h="1179195">
                <a:tc>
                  <a:txBody>
                    <a:bodyPr/>
                    <a:p>
                      <a:pPr marL="0" indent="0" algn="ctr">
                        <a:lnSpc>
                          <a:spcPts val="2200"/>
                        </a:lnSpc>
                        <a:spcBef>
                          <a:spcPct val="0"/>
                        </a:spcBef>
                        <a:spcAft>
                          <a:spcPct val="0"/>
                        </a:spcAft>
                      </a:pPr>
                      <a:r>
                        <a:rPr lang="en-US" altLang="zh-CN" sz="1000">
                          <a:latin typeface="微软雅黑" panose="020B0503020204020204" charset="-122"/>
                          <a:ea typeface="微软雅黑" panose="020B0503020204020204" charset="-122"/>
                        </a:rPr>
                        <a:t>2</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000"/>
                        </a:lnSpc>
                        <a:spcBef>
                          <a:spcPct val="0"/>
                        </a:spcBef>
                        <a:spcAft>
                          <a:spcPct val="0"/>
                        </a:spcAft>
                      </a:pPr>
                      <a:r>
                        <a:rPr lang="zh-CN" altLang="en-US" sz="1000" i="0">
                          <a:latin typeface="微软雅黑" panose="020B0503020204020204" charset="-122"/>
                          <a:ea typeface="微软雅黑" panose="020B0503020204020204" charset="-122"/>
                        </a:rPr>
                        <a:t>新型主体培育</a:t>
                      </a:r>
                      <a:endParaRPr lang="zh-CN" altLang="en-US" sz="1000" i="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000"/>
                        </a:lnSpc>
                        <a:spcBef>
                          <a:spcPct val="0"/>
                        </a:spcBef>
                        <a:spcAft>
                          <a:spcPct val="0"/>
                        </a:spcAft>
                      </a:pPr>
                      <a:r>
                        <a:rPr lang="zh-CN" sz="1000">
                          <a:latin typeface="微软雅黑" panose="020B0503020204020204" charset="-122"/>
                          <a:ea typeface="微软雅黑" panose="020B0503020204020204" charset="-122"/>
                        </a:rPr>
                        <a:t>电力系统技术创新</a:t>
                      </a:r>
                      <a:endParaRPr lang="zh-CN" sz="100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新型电力系统建设将带动智能微电网、虚拟电厂、车网互动等新模式快速发展。青岛市将年内建设智能微电网，年内培育智能微电网项目30个以上、力争3年推广智能微电网100个左右。加快支持多领域虚拟电厂聚合分布式能源及灵活负荷等，“十五五”末，全市参与虚拟电厂资源规模突破400万千瓦；支持绿电直连、车网互动等项目推广应用，打造一批集中式应用项目，形成新型电力系统主体试点应用、持续优化的良性循环。</a:t>
                      </a:r>
                      <a:endParaRPr lang="zh-CN" altLang="en-US" sz="100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000"/>
                        </a:lnSpc>
                        <a:spcBef>
                          <a:spcPct val="0"/>
                        </a:spcBef>
                        <a:spcAft>
                          <a:spcPct val="0"/>
                        </a:spcAft>
                      </a:pPr>
                      <a:r>
                        <a:rPr lang="zh-CN" altLang="en-US" sz="1000" i="0">
                          <a:latin typeface="微软雅黑" panose="020B0503020204020204" charset="-122"/>
                          <a:ea typeface="微软雅黑" panose="020B0503020204020204" charset="-122"/>
                        </a:rPr>
                        <a:t>青岛市场机会规模30亿元</a:t>
                      </a:r>
                      <a:endParaRPr lang="zh-CN" altLang="en-US" sz="1000" i="0">
                        <a:latin typeface="微软雅黑" panose="020B0503020204020204" charset="-122"/>
                        <a:ea typeface="微软雅黑" panose="020B0503020204020204" charset="-122"/>
                      </a:endParaRPr>
                    </a:p>
                  </a:txBody>
                  <a:tcPr marL="68580" marR="68580" marT="0" marB="0" anchor="ctr" anchorCtr="0"/>
                </a:tc>
                <a:tc vMerge="1">
                  <a:tcPr/>
                </a:tc>
                <a:tc vMerge="1">
                  <a:tcPr/>
                </a:tc>
              </a:tr>
              <a:tr h="1676400">
                <a:tc>
                  <a:txBody>
                    <a:bodyPr/>
                    <a:p>
                      <a:pPr marL="0" indent="0" algn="ctr">
                        <a:lnSpc>
                          <a:spcPts val="2200"/>
                        </a:lnSpc>
                        <a:spcBef>
                          <a:spcPct val="0"/>
                        </a:spcBef>
                        <a:spcAft>
                          <a:spcPct val="0"/>
                        </a:spcAft>
                      </a:pPr>
                      <a:r>
                        <a:rPr lang="en-US" altLang="zh-CN" sz="1000">
                          <a:latin typeface="微软雅黑" panose="020B0503020204020204" charset="-122"/>
                          <a:ea typeface="微软雅黑" panose="020B0503020204020204" charset="-122"/>
                        </a:rPr>
                        <a:t>3</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000"/>
                        </a:lnSpc>
                        <a:spcBef>
                          <a:spcPct val="0"/>
                        </a:spcBef>
                        <a:spcAft>
                          <a:spcPct val="0"/>
                        </a:spcAft>
                      </a:pPr>
                      <a:r>
                        <a:rPr lang="zh-CN" altLang="en-US" sz="1000" i="0">
                          <a:latin typeface="微软雅黑" panose="020B0503020204020204" charset="-122"/>
                          <a:ea typeface="微软雅黑" panose="020B0503020204020204" charset="-122"/>
                        </a:rPr>
                        <a:t>先进储能示范应用</a:t>
                      </a:r>
                      <a:endParaRPr lang="zh-CN" altLang="en-US" sz="1000" i="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000"/>
                        </a:lnSpc>
                        <a:spcBef>
                          <a:spcPct val="0"/>
                        </a:spcBef>
                        <a:spcAft>
                          <a:spcPct val="0"/>
                        </a:spcAft>
                      </a:pPr>
                      <a:r>
                        <a:rPr lang="zh-CN" sz="1000">
                          <a:latin typeface="微软雅黑" panose="020B0503020204020204" charset="-122"/>
                          <a:ea typeface="微软雅黑" panose="020B0503020204020204" charset="-122"/>
                        </a:rPr>
                        <a:t>电力系统技术创新</a:t>
                      </a:r>
                      <a:endParaRPr lang="zh-CN" sz="100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新型储能技术是新型电力系统技术创新的核心驱动力之一。青岛市将着眼全领域储能发展，加快支持新型储能项目特别是构网型储能项目建设。电源侧加快推进并网友好型储能服务可再生能源消纳、电网侧创新推动“一体化储能配变”、“台区飞轮储能”等场景部署，建设一批“储能+微电网”末端保供型电网场景。用户侧加快新型储能灵活部署，鼓励探索飞轮储能、超级电容等储能路线发挥优势试点应用。</a:t>
                      </a:r>
                      <a:endParaRPr lang="zh-CN" altLang="en-US" sz="100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000"/>
                        </a:lnSpc>
                        <a:spcBef>
                          <a:spcPct val="0"/>
                        </a:spcBef>
                        <a:spcAft>
                          <a:spcPct val="0"/>
                        </a:spcAft>
                      </a:pPr>
                      <a:r>
                        <a:rPr lang="zh-CN" altLang="en-US" sz="1000" i="0">
                          <a:latin typeface="微软雅黑" panose="020B0503020204020204" charset="-122"/>
                          <a:ea typeface="微软雅黑" panose="020B0503020204020204" charset="-122"/>
                        </a:rPr>
                        <a:t>青岛市场机会规模80亿元</a:t>
                      </a:r>
                      <a:endParaRPr lang="zh-CN" altLang="en-US" sz="1000" i="0">
                        <a:latin typeface="微软雅黑" panose="020B0503020204020204" charset="-122"/>
                        <a:ea typeface="微软雅黑" panose="020B0503020204020204" charset="-122"/>
                      </a:endParaRPr>
                    </a:p>
                  </a:txBody>
                  <a:tcPr marL="68580" marR="68580" marT="0" marB="0" anchor="ctr" anchorCtr="0"/>
                </a:tc>
                <a:tc vMerge="1">
                  <a:tcPr/>
                </a:tc>
                <a:tc vMerge="1">
                  <a:tcPr/>
                </a:tc>
              </a:tr>
              <a:tr h="1397000">
                <a:tc>
                  <a:txBody>
                    <a:bodyPr/>
                    <a:p>
                      <a:pPr marL="0" indent="0" algn="ctr">
                        <a:lnSpc>
                          <a:spcPts val="2200"/>
                        </a:lnSpc>
                        <a:spcBef>
                          <a:spcPct val="0"/>
                        </a:spcBef>
                        <a:spcAft>
                          <a:spcPct val="0"/>
                        </a:spcAft>
                      </a:pPr>
                      <a:r>
                        <a:rPr lang="en-US" altLang="zh-CN" sz="1000">
                          <a:latin typeface="微软雅黑" panose="020B0503020204020204" charset="-122"/>
                          <a:ea typeface="微软雅黑" panose="020B0503020204020204" charset="-122"/>
                        </a:rPr>
                        <a:t>4</a:t>
                      </a:r>
                      <a:endParaRPr lang="en-US" altLang="zh-CN" sz="100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000"/>
                        </a:lnSpc>
                        <a:spcBef>
                          <a:spcPct val="0"/>
                        </a:spcBef>
                        <a:spcAft>
                          <a:spcPct val="0"/>
                        </a:spcAft>
                      </a:pPr>
                      <a:r>
                        <a:rPr lang="zh-CN" altLang="en-US" sz="1000" i="0">
                          <a:latin typeface="微软雅黑" panose="020B0503020204020204" charset="-122"/>
                          <a:ea typeface="微软雅黑" panose="020B0503020204020204" charset="-122"/>
                        </a:rPr>
                        <a:t>综合能源技术服务</a:t>
                      </a:r>
                      <a:endParaRPr lang="zh-CN" altLang="en-US" sz="1000" i="0">
                        <a:latin typeface="微软雅黑" panose="020B0503020204020204" charset="-122"/>
                        <a:ea typeface="微软雅黑" panose="020B0503020204020204" charset="-122"/>
                      </a:endParaRPr>
                    </a:p>
                  </a:txBody>
                  <a:tcPr marL="68580" marR="68580" marT="0" marB="0" anchor="ctr" anchorCtr="0"/>
                </a:tc>
                <a:tc>
                  <a:txBody>
                    <a:bodyPr/>
                    <a:p>
                      <a:pPr marL="0" indent="0" algn="ctr" fontAlgn="ctr">
                        <a:lnSpc>
                          <a:spcPts val="2000"/>
                        </a:lnSpc>
                        <a:spcBef>
                          <a:spcPct val="0"/>
                        </a:spcBef>
                        <a:spcAft>
                          <a:spcPct val="0"/>
                        </a:spcAft>
                      </a:pPr>
                      <a:r>
                        <a:rPr lang="zh-CN" sz="1000">
                          <a:latin typeface="微软雅黑" panose="020B0503020204020204" charset="-122"/>
                          <a:ea typeface="微软雅黑" panose="020B0503020204020204" charset="-122"/>
                        </a:rPr>
                        <a:t>用能服务</a:t>
                      </a:r>
                      <a:endParaRPr lang="zh-CN" sz="100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200"/>
                        </a:lnSpc>
                        <a:spcBef>
                          <a:spcPct val="0"/>
                        </a:spcBef>
                        <a:spcAft>
                          <a:spcPct val="0"/>
                        </a:spcAft>
                      </a:pPr>
                      <a:r>
                        <a:rPr lang="zh-CN" altLang="en-US" sz="1000">
                          <a:latin typeface="微软雅黑" panose="020B0503020204020204" charset="-122"/>
                          <a:ea typeface="微软雅黑" panose="020B0503020204020204" charset="-122"/>
                        </a:rPr>
                        <a:t>结合新型电力系统建设推进，在综合用能服务方面将释放区域及企业级多场景机遇：开展区域及企业级源网荷储联动用能交易服务、企业能效优化提升等场景，支持发展更加灵活、高效、个性化的综合能源咨询管理业务。此外，重点探索开展“绿电+”综合能源管理、企业使用绿电的产品“碳足迹”认证等新场景服务，助力能源消费侧智能化低碳化转型。</a:t>
                      </a:r>
                      <a:endParaRPr lang="zh-CN" altLang="en-US" sz="1000">
                        <a:latin typeface="微软雅黑" panose="020B0503020204020204" charset="-122"/>
                        <a:ea typeface="微软雅黑" panose="020B0503020204020204" charset="-122"/>
                      </a:endParaRPr>
                    </a:p>
                  </a:txBody>
                  <a:tcPr marL="68580" marR="68580" marT="0" marB="0" anchor="ctr" anchorCtr="0"/>
                </a:tc>
                <a:tc>
                  <a:txBody>
                    <a:bodyPr/>
                    <a:p>
                      <a:pPr marL="0" indent="0" algn="l" fontAlgn="ctr">
                        <a:lnSpc>
                          <a:spcPts val="2000"/>
                        </a:lnSpc>
                        <a:spcBef>
                          <a:spcPct val="0"/>
                        </a:spcBef>
                        <a:spcAft>
                          <a:spcPct val="0"/>
                        </a:spcAft>
                      </a:pPr>
                      <a:r>
                        <a:rPr lang="zh-CN" altLang="en-US" sz="1000" i="0">
                          <a:latin typeface="微软雅黑" panose="020B0503020204020204" charset="-122"/>
                          <a:ea typeface="微软雅黑" panose="020B0503020204020204" charset="-122"/>
                        </a:rPr>
                        <a:t>青岛市场机会10亿元</a:t>
                      </a:r>
                      <a:endParaRPr lang="zh-CN" altLang="en-US" sz="1000" i="0">
                        <a:latin typeface="微软雅黑" panose="020B0503020204020204" charset="-122"/>
                        <a:ea typeface="微软雅黑" panose="020B0503020204020204" charset="-122"/>
                      </a:endParaRPr>
                    </a:p>
                  </a:txBody>
                  <a:tcPr marL="68580" marR="68580" marT="0" marB="0" anchor="ctr" anchorCtr="0"/>
                </a:tc>
                <a:tc vMerge="1">
                  <a:tcPr/>
                </a:tc>
                <a:tc vMerge="1">
                  <a:tcPr/>
                </a:tc>
              </a:tr>
            </a:tbl>
          </a:graphicData>
        </a:graphic>
      </p:graphicFrame>
      <p:sp>
        <p:nvSpPr>
          <p:cNvPr id="2" name="文本框 1"/>
          <p:cNvSpPr txBox="1"/>
          <p:nvPr/>
        </p:nvSpPr>
        <p:spPr>
          <a:xfrm>
            <a:off x="2195830" y="71755"/>
            <a:ext cx="5080000" cy="368300"/>
          </a:xfrm>
          <a:prstGeom prst="rect">
            <a:avLst/>
          </a:prstGeom>
          <a:noFill/>
          <a:ln w="9525">
            <a:noFill/>
          </a:ln>
        </p:spPr>
        <p:txBody>
          <a:bodyPr>
            <a:spAutoFit/>
          </a:bodyPr>
          <a:p>
            <a:pPr algn="ctr"/>
            <a:r>
              <a:rPr lang="zh-CN" sz="1800">
                <a:latin typeface="方正小标宋简体" panose="03000509000000000000" charset="-122"/>
                <a:ea typeface="方正小标宋简体" panose="03000509000000000000" charset="-122"/>
              </a:rPr>
              <a:t>六、新型电力系统试点城市建设场景</a:t>
            </a:r>
            <a:endParaRPr lang="zh-CN" sz="1800">
              <a:latin typeface="方正小标宋简体" panose="03000509000000000000" charset="-122"/>
              <a:ea typeface="方正小标宋简体" panose="03000509000000000000" charset="-122"/>
            </a:endParaRPr>
          </a:p>
        </p:txBody>
      </p:sp>
    </p:spTree>
  </p:cSld>
  <p:clrMapOvr>
    <a:masterClrMapping/>
  </p:clrMapOvr>
</p:sld>
</file>

<file path=ppt/tags/tag1.xml><?xml version="1.0" encoding="utf-8"?>
<p:tagLst xmlns:p="http://schemas.openxmlformats.org/presentationml/2006/main">
  <p:tag name="TABLE_ENDDRAG_ORIGIN_RECT" val="602*487"/>
  <p:tag name="TABLE_ENDDRAG_RECT" val="60*20*602*487"/>
</p:tagLst>
</file>

<file path=ppt/tags/tag2.xml><?xml version="1.0" encoding="utf-8"?>
<p:tagLst xmlns:p="http://schemas.openxmlformats.org/presentationml/2006/main">
  <p:tag name="TABLE_ENDDRAG_ORIGIN_RECT" val="602*483"/>
  <p:tag name="TABLE_ENDDRAG_RECT" val="48*3*602*483"/>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TABLE_ENDDRAG_ORIGIN_RECT" val="719*540"/>
  <p:tag name="TABLE_ENDDRAG_RECT" val="0*0*719*540"/>
</p:tagLst>
</file>

<file path=ppt/tags/tag5.xml><?xml version="1.0" encoding="utf-8"?>
<p:tagLst xmlns:p="http://schemas.openxmlformats.org/presentationml/2006/main">
  <p:tag name="TABLE_ENDDRAG_ORIGIN_RECT" val="602*487"/>
  <p:tag name="TABLE_ENDDRAG_RECT" val="60*20*602*487"/>
</p:tagLst>
</file>

<file path=ppt/tags/tag6.xml><?xml version="1.0" encoding="utf-8"?>
<p:tagLst xmlns:p="http://schemas.openxmlformats.org/presentationml/2006/main">
  <p:tag name="TABLE_ENDDRAG_ORIGIN_RECT" val="676*468"/>
  <p:tag name="TABLE_ENDDRAG_RECT" val="24*17*677*468"/>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TABLE_ENDDRAG_ORIGIN_RECT" val="602*487"/>
  <p:tag name="TABLE_ENDDRAG_RECT" val="60*20*602*487"/>
</p:tagLst>
</file>

<file path=ppt/tags/tag9.xml><?xml version="1.0" encoding="utf-8"?>
<p:tagLst xmlns:p="http://schemas.openxmlformats.org/presentationml/2006/main">
  <p:tag name="resource_record_key" val="{&quot;29&quot;:[50000049,50052451,50049407,50049422,50000264,50000124,50000031,50049410,50052696,50000072]}"/>
  <p:tag name="COMMONDATA" val="eyJoZGlkIjoiNDg5ZWVkMDlkZGZjOTVmNDM1ZjZkNjI4ZmU4NjhhZWQifQ=="/>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6747</Words>
  <Application>WPS 演示</Application>
  <PresentationFormat/>
  <Paragraphs>474</Paragraphs>
  <Slides>6</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6</vt:i4>
      </vt:variant>
    </vt:vector>
  </HeadingPairs>
  <TitlesOfParts>
    <vt:vector size="15" baseType="lpstr">
      <vt:lpstr>Arial</vt:lpstr>
      <vt:lpstr>宋体</vt:lpstr>
      <vt:lpstr>Wingdings</vt:lpstr>
      <vt:lpstr>微软雅黑</vt:lpstr>
      <vt:lpstr>Arial Unicode MS</vt:lpstr>
      <vt:lpstr>Calibri</vt:lpstr>
      <vt:lpstr>方正小标宋简体</vt:lpstr>
      <vt:lpstr>仿宋_GB2312</vt:lpstr>
      <vt:lpstr>默认设计模板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梁</dc:creator>
  <cp:lastModifiedBy>Administrator</cp:lastModifiedBy>
  <cp:revision>8</cp:revision>
  <dcterms:created xsi:type="dcterms:W3CDTF">2026-03-11T09:12:00Z</dcterms:created>
  <dcterms:modified xsi:type="dcterms:W3CDTF">2026-04-09T06:41:42Z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2052-12.1.0.15712</vt:lpwstr>
  </property>
  <property fmtid="{D5CDD505-2E9C-101B-9397-08002B2CF9AE}" pid="3" name="ICV">
    <vt:lpwstr>18F61573E01348599FD74E003E64C3D3_13</vt:lpwstr>
  </property>
</Properties>
</file>